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3" r:id="rId4"/>
    <p:sldId id="284" r:id="rId5"/>
    <p:sldId id="285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E4F6-D795-4AD6-8356-8DA633499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17831-195C-40AE-AD0A-7980C77B3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621F-45B8-489F-A3AE-4656FB4E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78E3E-0D21-427B-B334-D8FA456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FA37-974B-4BF6-AC2B-A0D37AB8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2090-91D5-4236-B9C6-9BEE0F98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83D3F-E5D6-483E-91D3-961E2A936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B4688-588F-4901-BC7E-968A17EE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CC9C-0407-4305-A4C1-94ECF385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7E0C9-374D-4B38-9CF8-8CDC70CC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43D48-B5A4-4B78-8A2A-6F92842A2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BB74C-125A-4E38-9440-9414D6A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7948-FDD0-4936-9F85-E5ED84E0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DFD2-DE91-4C90-932F-988A821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EDE8-9668-4204-B707-359D1CE2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AD8B-E597-4A33-B833-25901E4D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96EE-5B7B-4218-BB39-0464B17EB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B8B0C-93BC-48D0-8A11-FE22D7D3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337E-CFDD-47BE-8650-632F357D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0118-42D5-4CEE-93B3-98181DC3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57F0-F94B-4475-914F-A0EB664D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B970-A469-43B1-BF16-34F3716B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9E09E-131C-4DBF-9B89-0AFF38F5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4B18-03E8-44A6-B22D-FD951BE2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9E7F1-3FE5-4AED-9B7F-5929926E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7262-4B90-4498-B70B-069923BB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37A1-3A22-4978-90F8-85922095C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AEAC-83D5-450A-92B9-CFE6B346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1ADE7-E516-4226-95A3-636B7B7A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FF811-6099-4AB9-9E2B-8800A98F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732C-2B68-4299-8E21-0E6984CA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0505-DDA5-4195-8329-DA375017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1DE0C-251F-4A96-818B-7CB9A88DF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061F8-77F1-499B-8403-B2AA7402D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BEF6D-11F1-4651-83B2-B6E3A27D0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F5EA5-DA56-4DD0-B668-99E769F77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96FAE-A928-4CE0-8D73-31546D0A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FF0AD-CA4F-4AB9-881A-47907052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1C426-F497-4430-B858-EDCEB809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FDC5-F055-45B4-AF52-235045D0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4E53B-28AF-4D59-9B84-11DEF9D7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50E89-EF4A-45CF-A887-D522C51D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64156-DE91-4F2E-97CB-4D09824D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855E5-C65A-4521-9E31-AFBCA734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5CF43-F88F-44F9-B280-53232A16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DF99E-DB66-4106-A5D0-9F962AC2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5434-82EB-437C-BE59-105063CB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BC2D-34C1-453A-BC70-B725F3C2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FE80-B2D5-48B9-853A-80F6A8D13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9A85-87C6-455C-BD54-10B5D684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0EE29-62EC-4983-A121-DEE4E174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B6333-3F6F-4EC6-98F4-A09D9746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E0FD-AF39-4A96-9F55-04AA409B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FD8E5-8A6C-445B-B19A-9D7FDFFEA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03CD1-C1D3-4992-A50B-83AB0809A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AC646-7ABB-4CC8-A50B-E22AB875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F407-C381-4BC0-A952-1E547BC5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BEA0D-1B46-4245-A301-289D6AF1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1C1C7-CA4C-4681-874D-EBF772CA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134D1-8250-417D-B6BE-98893BBC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B4CC-CE04-4DEE-84C5-E1BECD974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275C-B3E2-482E-9964-9949902C22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6A85-B5C1-4CA2-B928-7BB9894F5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36BC-5FEB-4146-B792-FF682873A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5E45-F459-4685-A30A-1D1CF51A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lujan@AZEconCenter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zeconcenter.org/" TargetMode="External"/><Relationship Id="rId4" Type="http://schemas.openxmlformats.org/officeDocument/2006/relationships/hyperlink" Target="https://www.facebook.com/AZEconCen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2108958"/>
            <a:ext cx="9951041" cy="26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0627-278A-4D79-B022-E674377F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2019 Legislative Session 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AD57-9C94-446F-BC4C-1F03B78F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400" dirty="0"/>
              <a:t>Water	</a:t>
            </a:r>
            <a:r>
              <a:rPr lang="en-US" sz="5400" b="1" dirty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 </a:t>
            </a:r>
            <a:endParaRPr lang="en-US" sz="5400" b="1" dirty="0"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r>
              <a:rPr lang="en-US" sz="5400" dirty="0"/>
              <a:t>Tax Conformity   </a:t>
            </a:r>
            <a:r>
              <a:rPr lang="en-US" sz="5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54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endParaRPr lang="en-US" sz="5400" b="1" dirty="0">
              <a:sym typeface="Wingdings" panose="05000000000000000000" pitchFamily="2" charset="2"/>
            </a:endParaRPr>
          </a:p>
          <a:p>
            <a:r>
              <a:rPr lang="en-US" sz="5400" dirty="0">
                <a:sym typeface="Wingdings" panose="05000000000000000000" pitchFamily="2" charset="2"/>
              </a:rPr>
              <a:t>Accept federal child care funding</a:t>
            </a:r>
          </a:p>
          <a:p>
            <a:r>
              <a:rPr lang="en-US" sz="5400" dirty="0">
                <a:sym typeface="Wingdings" panose="05000000000000000000" pitchFamily="2" charset="2"/>
              </a:rPr>
              <a:t>Prevent freeze on </a:t>
            </a:r>
            <a:r>
              <a:rPr lang="en-US" sz="5400" dirty="0" err="1">
                <a:sym typeface="Wingdings" panose="05000000000000000000" pitchFamily="2" charset="2"/>
              </a:rPr>
              <a:t>Kidscare</a:t>
            </a:r>
            <a:endParaRPr lang="en-US" sz="5400" dirty="0">
              <a:sym typeface="Wingdings" panose="05000000000000000000" pitchFamily="2" charset="2"/>
            </a:endParaRPr>
          </a:p>
          <a:p>
            <a:r>
              <a:rPr lang="en-US" sz="5400" dirty="0">
                <a:sym typeface="Wingdings" panose="05000000000000000000" pitchFamily="2" charset="2"/>
              </a:rPr>
              <a:t>Charter School Reforms</a:t>
            </a:r>
          </a:p>
          <a:p>
            <a:r>
              <a:rPr lang="en-US" sz="5400" dirty="0">
                <a:sym typeface="Wingdings" panose="05000000000000000000" pitchFamily="2" charset="2"/>
              </a:rPr>
              <a:t>P-20 public education funding</a:t>
            </a:r>
          </a:p>
          <a:p>
            <a:r>
              <a:rPr lang="en-US" sz="5400" dirty="0">
                <a:sym typeface="Wingdings" panose="05000000000000000000" pitchFamily="2" charset="2"/>
              </a:rPr>
              <a:t>Appropriate $1 Billion in one-time funds</a:t>
            </a:r>
          </a:p>
          <a:p>
            <a:r>
              <a:rPr lang="en-US" sz="5400" dirty="0">
                <a:sym typeface="Wingdings" panose="05000000000000000000" pitchFamily="2" charset="2"/>
              </a:rPr>
              <a:t>Learn how to compromise</a:t>
            </a:r>
          </a:p>
          <a:p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27D-AE32-48EA-8DD8-E11990C6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2019 Composition of Arizona Legislature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AC85-BDD9-4DC7-A91E-2D083FA4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2854"/>
            <a:ext cx="5157787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 of Representatives:</a:t>
            </a:r>
          </a:p>
          <a:p>
            <a:r>
              <a:rPr lang="en-US" dirty="0"/>
              <a:t>31 Republicans</a:t>
            </a:r>
          </a:p>
          <a:p>
            <a:r>
              <a:rPr lang="en-US" dirty="0"/>
              <a:t>29 Democrats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1F7E95-8E43-449A-A5A1-195620E3F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EDA1-5A12-46C4-BA6B-2571C3685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2854"/>
            <a:ext cx="5183188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Senate:</a:t>
            </a:r>
          </a:p>
          <a:p>
            <a:r>
              <a:rPr lang="en-US" dirty="0"/>
              <a:t>17 Republicans</a:t>
            </a:r>
          </a:p>
          <a:p>
            <a:r>
              <a:rPr lang="en-US" dirty="0"/>
              <a:t>13 Democrats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CAA959-C148-4302-ABF0-AE18C0A31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6" y="2735561"/>
            <a:ext cx="4881379" cy="3223616"/>
          </a:xfrm>
        </p:spPr>
      </p:pic>
    </p:spTree>
    <p:extLst>
      <p:ext uri="{BB962C8B-B14F-4D97-AF65-F5344CB8AC3E}">
        <p14:creationId xmlns:p14="http://schemas.microsoft.com/office/powerpoint/2010/main" val="29048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843F-3E83-416D-8E4D-8D2763D5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to spend $1 Billion in </a:t>
            </a:r>
            <a:r>
              <a:rPr lang="en-US" b="1" i="1" u="sng" dirty="0">
                <a:solidFill>
                  <a:schemeClr val="accent1"/>
                </a:solidFill>
              </a:rPr>
              <a:t>One-Time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F1B7-DC93-4314-8E73-28DB8960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Accelerate Additional Assistance Funding</a:t>
            </a:r>
          </a:p>
          <a:p>
            <a:r>
              <a:rPr lang="en-US" sz="4400" dirty="0"/>
              <a:t>Rainy Day Fund</a:t>
            </a:r>
          </a:p>
          <a:p>
            <a:r>
              <a:rPr lang="en-US" sz="4400" dirty="0"/>
              <a:t>School facilities repair and renovations</a:t>
            </a:r>
          </a:p>
          <a:p>
            <a:r>
              <a:rPr lang="en-US" sz="4400" dirty="0"/>
              <a:t>Pay back the “K-12 Rollover” funding gimmick</a:t>
            </a:r>
          </a:p>
          <a:p>
            <a:r>
              <a:rPr lang="en-US" sz="4400" dirty="0"/>
              <a:t>Other infrastructure needs – roads,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31715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8459-7F10-4EE4-87C9-63B55F2D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When will session end?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AA1FB3-9D0F-410D-A504-76C801C808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3" y="2476500"/>
            <a:ext cx="5813457" cy="31051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3F0CB6-9C29-43AF-BE8C-83D75A3BD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476500"/>
            <a:ext cx="5667834" cy="3105150"/>
          </a:xfrm>
        </p:spPr>
      </p:pic>
    </p:spTree>
    <p:extLst>
      <p:ext uri="{BB962C8B-B14F-4D97-AF65-F5344CB8AC3E}">
        <p14:creationId xmlns:p14="http://schemas.microsoft.com/office/powerpoint/2010/main" val="37986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800100"/>
            <a:ext cx="87757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Contact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David Lujan – 602-266-0707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ext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203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  <a:hlinkClick r:id="rId3"/>
              </a:rPr>
              <a:t>Dlujan@AZEconCenter.org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Twitter  @</a:t>
            </a:r>
            <a:r>
              <a:rPr lang="en-US" sz="3200" dirty="0" err="1">
                <a:solidFill>
                  <a:prstClr val="black"/>
                </a:solidFill>
                <a:latin typeface="OptimusPrinceps"/>
              </a:rPr>
              <a:t>DavidLujan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Twitter @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AZEconCenter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https://www.facebook.com/AZEconCenter/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Website: </a:t>
            </a:r>
            <a:r>
              <a:rPr lang="en-US" sz="3200" dirty="0">
                <a:solidFill>
                  <a:prstClr val="black"/>
                </a:solidFill>
                <a:latin typeface="OptimusPrinceps"/>
                <a:hlinkClick r:id="rId5"/>
              </a:rPr>
              <a:t>www.azeconcenter.org</a:t>
            </a:r>
            <a:r>
              <a:rPr lang="en-US" sz="3200" dirty="0">
                <a:solidFill>
                  <a:prstClr val="black"/>
                </a:solidFill>
                <a:latin typeface="OptimusPrincep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OptimusPrinceps</vt:lpstr>
      <vt:lpstr>Wingdings</vt:lpstr>
      <vt:lpstr>Office Theme</vt:lpstr>
      <vt:lpstr>PowerPoint Presentation</vt:lpstr>
      <vt:lpstr>2019 Legislative Session To Do List</vt:lpstr>
      <vt:lpstr>2019 Composition of Arizona Legislature</vt:lpstr>
      <vt:lpstr>How to spend $1 Billion in One-Time Funds?</vt:lpstr>
      <vt:lpstr>When will session end?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Lujan</dc:creator>
  <cp:lastModifiedBy>Kristin Borns</cp:lastModifiedBy>
  <cp:revision>6</cp:revision>
  <cp:lastPrinted>2019-02-07T22:22:43Z</cp:lastPrinted>
  <dcterms:created xsi:type="dcterms:W3CDTF">2019-02-04T18:52:27Z</dcterms:created>
  <dcterms:modified xsi:type="dcterms:W3CDTF">2019-02-07T22:29:43Z</dcterms:modified>
</cp:coreProperties>
</file>