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70" r:id="rId2"/>
    <p:sldId id="273" r:id="rId3"/>
    <p:sldId id="304" r:id="rId4"/>
    <p:sldId id="307" r:id="rId5"/>
    <p:sldId id="294" r:id="rId6"/>
    <p:sldId id="303" r:id="rId7"/>
    <p:sldId id="291" r:id="rId8"/>
    <p:sldId id="292" r:id="rId9"/>
    <p:sldId id="297" r:id="rId10"/>
    <p:sldId id="306" r:id="rId11"/>
    <p:sldId id="298" r:id="rId12"/>
    <p:sldId id="299" r:id="rId13"/>
    <p:sldId id="300" r:id="rId14"/>
    <p:sldId id="301" r:id="rId15"/>
    <p:sldId id="330" r:id="rId16"/>
    <p:sldId id="293" r:id="rId17"/>
    <p:sldId id="308" r:id="rId18"/>
    <p:sldId id="309" r:id="rId19"/>
    <p:sldId id="310" r:id="rId20"/>
    <p:sldId id="311" r:id="rId21"/>
    <p:sldId id="312" r:id="rId22"/>
    <p:sldId id="313" r:id="rId23"/>
    <p:sldId id="314" r:id="rId24"/>
    <p:sldId id="315" r:id="rId25"/>
    <p:sldId id="316" r:id="rId26"/>
    <p:sldId id="317" r:id="rId27"/>
    <p:sldId id="286" r:id="rId28"/>
    <p:sldId id="318" r:id="rId29"/>
    <p:sldId id="319" r:id="rId30"/>
    <p:sldId id="320" r:id="rId31"/>
    <p:sldId id="321" r:id="rId32"/>
    <p:sldId id="322" r:id="rId33"/>
    <p:sldId id="323" r:id="rId34"/>
    <p:sldId id="324" r:id="rId35"/>
    <p:sldId id="325" r:id="rId36"/>
    <p:sldId id="326" r:id="rId37"/>
    <p:sldId id="327" r:id="rId38"/>
    <p:sldId id="328" r:id="rId39"/>
    <p:sldId id="329" r:id="rId4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2C20"/>
    <a:srgbClr val="E3EDF9"/>
    <a:srgbClr val="FFFFFF"/>
    <a:srgbClr val="FFF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560" autoAdjust="0"/>
  </p:normalViewPr>
  <p:slideViewPr>
    <p:cSldViewPr>
      <p:cViewPr varScale="1">
        <p:scale>
          <a:sx n="68" d="100"/>
          <a:sy n="68" d="100"/>
        </p:scale>
        <p:origin x="1240" y="48"/>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1">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16E07D9E-5F5F-42D8-8495-CB4EC25AFBB4}" type="doc">
      <dgm:prSet loTypeId="urn:microsoft.com/office/officeart/2005/8/layout/hProcess11#1" loCatId="process" qsTypeId="urn:microsoft.com/office/officeart/2005/8/quickstyle/simple2#1" qsCatId="simple" csTypeId="urn:microsoft.com/office/officeart/2005/8/colors/colorful4#1" csCatId="colorful" phldr="1"/>
      <dgm:spPr/>
    </dgm:pt>
    <dgm:pt modelId="{341BAC27-2A7A-4EDC-87F7-55E808E885E2}">
      <dgm:prSet phldrT="[Text]" custT="1"/>
      <dgm:spPr/>
      <dgm:t>
        <a:bodyPr/>
        <a:lstStyle/>
        <a:p>
          <a:r>
            <a:rPr lang="en-US" sz="1500" dirty="0">
              <a:solidFill>
                <a:schemeClr val="tx2"/>
              </a:solidFill>
              <a:latin typeface="+mj-lt"/>
              <a:ea typeface="Segoe UI" panose="020B0502040204020203" pitchFamily="34" charset="0"/>
              <a:cs typeface="Segoe UI" panose="020B0502040204020203" pitchFamily="34" charset="0"/>
            </a:rPr>
            <a:t>ADES contracts with community-based partners to provide eligible E&amp;T services</a:t>
          </a:r>
        </a:p>
      </dgm:t>
    </dgm:pt>
    <dgm:pt modelId="{BC2DB6AC-241E-468A-9F3C-CD330F6F4A36}" type="parTrans" cxnId="{5A978885-E32A-46B8-9B59-2DB107BEE260}">
      <dgm:prSet/>
      <dgm:spPr/>
      <dgm:t>
        <a:bodyPr/>
        <a:lstStyle/>
        <a:p>
          <a:endParaRPr lang="en-US"/>
        </a:p>
      </dgm:t>
    </dgm:pt>
    <dgm:pt modelId="{F2557301-F74D-48F9-BC9D-8D549CDBEE0F}" type="sibTrans" cxnId="{5A978885-E32A-46B8-9B59-2DB107BEE260}">
      <dgm:prSet/>
      <dgm:spPr/>
      <dgm:t>
        <a:bodyPr/>
        <a:lstStyle/>
        <a:p>
          <a:endParaRPr lang="en-US"/>
        </a:p>
      </dgm:t>
    </dgm:pt>
    <dgm:pt modelId="{1CF10096-BFA7-4D65-A311-EC5AFF3FE713}">
      <dgm:prSet phldrT="[Text]" custT="1"/>
      <dgm:spPr/>
      <dgm:t>
        <a:bodyPr/>
        <a:lstStyle/>
        <a:p>
          <a:r>
            <a:rPr lang="en-US" sz="1500" dirty="0">
              <a:solidFill>
                <a:schemeClr val="tx2"/>
              </a:solidFill>
              <a:latin typeface="+mj-lt"/>
              <a:ea typeface="Segoe UI" panose="020B0502040204020203" pitchFamily="34" charset="0"/>
              <a:cs typeface="Segoe UI" panose="020B0502040204020203" pitchFamily="34" charset="0"/>
            </a:rPr>
            <a:t>Community-based partners use non-federal funds to pay for allowable expenses and then submits an invoice to ADES for reimbursement</a:t>
          </a:r>
        </a:p>
      </dgm:t>
    </dgm:pt>
    <dgm:pt modelId="{0316FCE3-1E8A-4982-9A62-380C4EFDDA2C}" type="parTrans" cxnId="{8497AB6C-C78D-45CE-9F2F-D34C1D4BBFCC}">
      <dgm:prSet/>
      <dgm:spPr/>
      <dgm:t>
        <a:bodyPr/>
        <a:lstStyle/>
        <a:p>
          <a:endParaRPr lang="en-US"/>
        </a:p>
      </dgm:t>
    </dgm:pt>
    <dgm:pt modelId="{E9ECE910-4CAF-4897-A7C6-17244E18EF82}" type="sibTrans" cxnId="{8497AB6C-C78D-45CE-9F2F-D34C1D4BBFCC}">
      <dgm:prSet/>
      <dgm:spPr/>
      <dgm:t>
        <a:bodyPr/>
        <a:lstStyle/>
        <a:p>
          <a:endParaRPr lang="en-US"/>
        </a:p>
      </dgm:t>
    </dgm:pt>
    <dgm:pt modelId="{DCFE935C-D98E-4894-BDC7-B74CBC50A559}">
      <dgm:prSet phldrT="[Text]" custT="1"/>
      <dgm:spPr/>
      <dgm:t>
        <a:bodyPr/>
        <a:lstStyle/>
        <a:p>
          <a:r>
            <a:rPr lang="en-US" sz="1500" dirty="0">
              <a:solidFill>
                <a:schemeClr val="tx2"/>
              </a:solidFill>
              <a:latin typeface="+mj-lt"/>
              <a:cs typeface="Arial" panose="020B0604020202020204" pitchFamily="34" charset="0"/>
            </a:rPr>
            <a:t>ADES passes r</a:t>
          </a:r>
          <a:r>
            <a:rPr lang="en-US" sz="1500" dirty="0">
              <a:solidFill>
                <a:schemeClr val="tx2"/>
              </a:solidFill>
              <a:latin typeface="+mj-lt"/>
              <a:ea typeface="Segoe UI" panose="020B0502040204020203" pitchFamily="34" charset="0"/>
              <a:cs typeface="Segoe UI" panose="020B0502040204020203" pitchFamily="34" charset="0"/>
            </a:rPr>
            <a:t>eimbursement back to community based partners to reinvest in E&amp;T services</a:t>
          </a:r>
        </a:p>
      </dgm:t>
    </dgm:pt>
    <dgm:pt modelId="{20BADB0C-5A06-42D4-AB9C-86A96E2FC7C9}" type="parTrans" cxnId="{ED1758D8-E86A-4A3A-A51B-7EC704442B44}">
      <dgm:prSet/>
      <dgm:spPr/>
      <dgm:t>
        <a:bodyPr/>
        <a:lstStyle/>
        <a:p>
          <a:endParaRPr lang="en-US"/>
        </a:p>
      </dgm:t>
    </dgm:pt>
    <dgm:pt modelId="{DB2D4A1C-AB99-4C7B-BA59-5D816AAC9C54}" type="sibTrans" cxnId="{ED1758D8-E86A-4A3A-A51B-7EC704442B44}">
      <dgm:prSet/>
      <dgm:spPr/>
      <dgm:t>
        <a:bodyPr/>
        <a:lstStyle/>
        <a:p>
          <a:endParaRPr lang="en-US"/>
        </a:p>
      </dgm:t>
    </dgm:pt>
    <dgm:pt modelId="{B9584819-AEAE-464B-9B9D-A26975D41244}" type="pres">
      <dgm:prSet presAssocID="{16E07D9E-5F5F-42D8-8495-CB4EC25AFBB4}" presName="Name0" presStyleCnt="0">
        <dgm:presLayoutVars>
          <dgm:dir/>
          <dgm:resizeHandles val="exact"/>
        </dgm:presLayoutVars>
      </dgm:prSet>
      <dgm:spPr/>
    </dgm:pt>
    <dgm:pt modelId="{F7E86748-8536-4EF5-8228-CE51F3267145}" type="pres">
      <dgm:prSet presAssocID="{16E07D9E-5F5F-42D8-8495-CB4EC25AFBB4}" presName="arrow" presStyleLbl="bgShp" presStyleIdx="0" presStyleCnt="1" custLinFactNeighborX="530" custLinFactNeighborY="-1471"/>
      <dgm:spPr>
        <a:solidFill>
          <a:schemeClr val="tx1">
            <a:lumMod val="60000"/>
            <a:lumOff val="40000"/>
          </a:schemeClr>
        </a:solidFill>
      </dgm:spPr>
    </dgm:pt>
    <dgm:pt modelId="{31ACA776-4E44-4A4D-986A-C9321B6D0367}" type="pres">
      <dgm:prSet presAssocID="{16E07D9E-5F5F-42D8-8495-CB4EC25AFBB4}" presName="points" presStyleCnt="0"/>
      <dgm:spPr/>
    </dgm:pt>
    <dgm:pt modelId="{48731C16-1830-499D-AB38-8FB23D5A3114}" type="pres">
      <dgm:prSet presAssocID="{341BAC27-2A7A-4EDC-87F7-55E808E885E2}" presName="compositeA" presStyleCnt="0"/>
      <dgm:spPr/>
    </dgm:pt>
    <dgm:pt modelId="{25F9D43F-685D-4C9E-B3BA-E640F2AC8E9B}" type="pres">
      <dgm:prSet presAssocID="{341BAC27-2A7A-4EDC-87F7-55E808E885E2}" presName="textA" presStyleLbl="revTx" presStyleIdx="0" presStyleCnt="3" custScaleX="107061" custScaleY="66328" custLinFactNeighborX="-177" custLinFactNeighborY="15082">
        <dgm:presLayoutVars>
          <dgm:bulletEnabled val="1"/>
        </dgm:presLayoutVars>
      </dgm:prSet>
      <dgm:spPr/>
    </dgm:pt>
    <dgm:pt modelId="{750E08F8-6F48-4F5C-B69A-EE0D922BAF10}" type="pres">
      <dgm:prSet presAssocID="{341BAC27-2A7A-4EDC-87F7-55E808E885E2}" presName="circleA" presStyleLbl="node1" presStyleIdx="0" presStyleCnt="3" custLinFactNeighborX="-5557" custLinFactNeighborY="33672"/>
      <dgm:spPr>
        <a:solidFill>
          <a:schemeClr val="accent1"/>
        </a:solidFill>
      </dgm:spPr>
    </dgm:pt>
    <dgm:pt modelId="{6EA70623-9F69-4579-B521-93A1A30DB0B9}" type="pres">
      <dgm:prSet presAssocID="{341BAC27-2A7A-4EDC-87F7-55E808E885E2}" presName="spaceA" presStyleCnt="0"/>
      <dgm:spPr/>
    </dgm:pt>
    <dgm:pt modelId="{860ECC04-B151-4CA0-B50E-C227C9CD00B9}" type="pres">
      <dgm:prSet presAssocID="{F2557301-F74D-48F9-BC9D-8D549CDBEE0F}" presName="space" presStyleCnt="0"/>
      <dgm:spPr/>
    </dgm:pt>
    <dgm:pt modelId="{CF78B546-70D9-4C28-8955-5ACC8C9BC64A}" type="pres">
      <dgm:prSet presAssocID="{1CF10096-BFA7-4D65-A311-EC5AFF3FE713}" presName="compositeB" presStyleCnt="0"/>
      <dgm:spPr/>
    </dgm:pt>
    <dgm:pt modelId="{6A86FEFB-5932-4894-B919-282503F97121}" type="pres">
      <dgm:prSet presAssocID="{1CF10096-BFA7-4D65-A311-EC5AFF3FE713}" presName="textB" presStyleLbl="revTx" presStyleIdx="1" presStyleCnt="3" custScaleX="147648">
        <dgm:presLayoutVars>
          <dgm:bulletEnabled val="1"/>
        </dgm:presLayoutVars>
      </dgm:prSet>
      <dgm:spPr/>
    </dgm:pt>
    <dgm:pt modelId="{067CC815-3BDB-46BA-9669-F922539F13A9}" type="pres">
      <dgm:prSet presAssocID="{1CF10096-BFA7-4D65-A311-EC5AFF3FE713}" presName="circleB" presStyleLbl="node1" presStyleIdx="1" presStyleCnt="3"/>
      <dgm:spPr>
        <a:solidFill>
          <a:schemeClr val="accent1"/>
        </a:solidFill>
      </dgm:spPr>
    </dgm:pt>
    <dgm:pt modelId="{B8ECC9CB-F2BE-4072-ACDA-14BD51BF1D9E}" type="pres">
      <dgm:prSet presAssocID="{1CF10096-BFA7-4D65-A311-EC5AFF3FE713}" presName="spaceB" presStyleCnt="0"/>
      <dgm:spPr/>
    </dgm:pt>
    <dgm:pt modelId="{98EFCF17-2511-4840-B766-1EA1FDBF1B7A}" type="pres">
      <dgm:prSet presAssocID="{E9ECE910-4CAF-4897-A7C6-17244E18EF82}" presName="space" presStyleCnt="0"/>
      <dgm:spPr/>
    </dgm:pt>
    <dgm:pt modelId="{49FC2C0C-35D0-48C5-AD22-1C74D31A9754}" type="pres">
      <dgm:prSet presAssocID="{DCFE935C-D98E-4894-BDC7-B74CBC50A559}" presName="compositeA" presStyleCnt="0"/>
      <dgm:spPr/>
    </dgm:pt>
    <dgm:pt modelId="{D133CA09-ED5A-436D-8164-BBFC3C4973DF}" type="pres">
      <dgm:prSet presAssocID="{DCFE935C-D98E-4894-BDC7-B74CBC50A559}" presName="textA" presStyleLbl="revTx" presStyleIdx="2" presStyleCnt="3" custScaleX="140384">
        <dgm:presLayoutVars>
          <dgm:bulletEnabled val="1"/>
        </dgm:presLayoutVars>
      </dgm:prSet>
      <dgm:spPr/>
    </dgm:pt>
    <dgm:pt modelId="{7408AC0E-50EA-4A09-8C3E-E9FA82F1BE01}" type="pres">
      <dgm:prSet presAssocID="{DCFE935C-D98E-4894-BDC7-B74CBC50A559}" presName="circleA" presStyleLbl="node1" presStyleIdx="2" presStyleCnt="3"/>
      <dgm:spPr>
        <a:solidFill>
          <a:schemeClr val="accent1"/>
        </a:solidFill>
      </dgm:spPr>
    </dgm:pt>
    <dgm:pt modelId="{E7386F5D-AF01-40AF-8AA2-49831770B78D}" type="pres">
      <dgm:prSet presAssocID="{DCFE935C-D98E-4894-BDC7-B74CBC50A559}" presName="spaceA" presStyleCnt="0"/>
      <dgm:spPr/>
    </dgm:pt>
  </dgm:ptLst>
  <dgm:cxnLst>
    <dgm:cxn modelId="{81DDF917-FD65-4BE0-A659-BB1D2929E708}" type="presOf" srcId="{1CF10096-BFA7-4D65-A311-EC5AFF3FE713}" destId="{6A86FEFB-5932-4894-B919-282503F97121}" srcOrd="0" destOrd="0" presId="urn:microsoft.com/office/officeart/2005/8/layout/hProcess11#1"/>
    <dgm:cxn modelId="{45F4D324-1EE5-4284-8821-02C746CDBD0A}" type="presOf" srcId="{341BAC27-2A7A-4EDC-87F7-55E808E885E2}" destId="{25F9D43F-685D-4C9E-B3BA-E640F2AC8E9B}" srcOrd="0" destOrd="0" presId="urn:microsoft.com/office/officeart/2005/8/layout/hProcess11#1"/>
    <dgm:cxn modelId="{8497AB6C-C78D-45CE-9F2F-D34C1D4BBFCC}" srcId="{16E07D9E-5F5F-42D8-8495-CB4EC25AFBB4}" destId="{1CF10096-BFA7-4D65-A311-EC5AFF3FE713}" srcOrd="1" destOrd="0" parTransId="{0316FCE3-1E8A-4982-9A62-380C4EFDDA2C}" sibTransId="{E9ECE910-4CAF-4897-A7C6-17244E18EF82}"/>
    <dgm:cxn modelId="{5A978885-E32A-46B8-9B59-2DB107BEE260}" srcId="{16E07D9E-5F5F-42D8-8495-CB4EC25AFBB4}" destId="{341BAC27-2A7A-4EDC-87F7-55E808E885E2}" srcOrd="0" destOrd="0" parTransId="{BC2DB6AC-241E-468A-9F3C-CD330F6F4A36}" sibTransId="{F2557301-F74D-48F9-BC9D-8D549CDBEE0F}"/>
    <dgm:cxn modelId="{DBF85EC6-FFD2-405D-8318-073F8EB87308}" type="presOf" srcId="{DCFE935C-D98E-4894-BDC7-B74CBC50A559}" destId="{D133CA09-ED5A-436D-8164-BBFC3C4973DF}" srcOrd="0" destOrd="0" presId="urn:microsoft.com/office/officeart/2005/8/layout/hProcess11#1"/>
    <dgm:cxn modelId="{ED1758D8-E86A-4A3A-A51B-7EC704442B44}" srcId="{16E07D9E-5F5F-42D8-8495-CB4EC25AFBB4}" destId="{DCFE935C-D98E-4894-BDC7-B74CBC50A559}" srcOrd="2" destOrd="0" parTransId="{20BADB0C-5A06-42D4-AB9C-86A96E2FC7C9}" sibTransId="{DB2D4A1C-AB99-4C7B-BA59-5D816AAC9C54}"/>
    <dgm:cxn modelId="{0B0041E7-7349-4658-BCB9-14F248AAC96A}" type="presOf" srcId="{16E07D9E-5F5F-42D8-8495-CB4EC25AFBB4}" destId="{B9584819-AEAE-464B-9B9D-A26975D41244}" srcOrd="0" destOrd="0" presId="urn:microsoft.com/office/officeart/2005/8/layout/hProcess11#1"/>
    <dgm:cxn modelId="{6B0E1B37-392E-4F88-97B5-51A9732DF40C}" type="presParOf" srcId="{B9584819-AEAE-464B-9B9D-A26975D41244}" destId="{F7E86748-8536-4EF5-8228-CE51F3267145}" srcOrd="0" destOrd="0" presId="urn:microsoft.com/office/officeart/2005/8/layout/hProcess11#1"/>
    <dgm:cxn modelId="{8BD9CECD-CFE7-4227-9920-13059BA2279D}" type="presParOf" srcId="{B9584819-AEAE-464B-9B9D-A26975D41244}" destId="{31ACA776-4E44-4A4D-986A-C9321B6D0367}" srcOrd="1" destOrd="0" presId="urn:microsoft.com/office/officeart/2005/8/layout/hProcess11#1"/>
    <dgm:cxn modelId="{EF80AD4F-7FC4-4C21-B867-4B1A945415F7}" type="presParOf" srcId="{31ACA776-4E44-4A4D-986A-C9321B6D0367}" destId="{48731C16-1830-499D-AB38-8FB23D5A3114}" srcOrd="0" destOrd="0" presId="urn:microsoft.com/office/officeart/2005/8/layout/hProcess11#1"/>
    <dgm:cxn modelId="{348C6DDB-005C-4CFA-8D2A-B7F7FA7D6028}" type="presParOf" srcId="{48731C16-1830-499D-AB38-8FB23D5A3114}" destId="{25F9D43F-685D-4C9E-B3BA-E640F2AC8E9B}" srcOrd="0" destOrd="0" presId="urn:microsoft.com/office/officeart/2005/8/layout/hProcess11#1"/>
    <dgm:cxn modelId="{4329E0E5-BFCA-421D-816A-DD64E059A46E}" type="presParOf" srcId="{48731C16-1830-499D-AB38-8FB23D5A3114}" destId="{750E08F8-6F48-4F5C-B69A-EE0D922BAF10}" srcOrd="1" destOrd="0" presId="urn:microsoft.com/office/officeart/2005/8/layout/hProcess11#1"/>
    <dgm:cxn modelId="{4C386CFD-36DB-4D32-9D16-0DF7D686710D}" type="presParOf" srcId="{48731C16-1830-499D-AB38-8FB23D5A3114}" destId="{6EA70623-9F69-4579-B521-93A1A30DB0B9}" srcOrd="2" destOrd="0" presId="urn:microsoft.com/office/officeart/2005/8/layout/hProcess11#1"/>
    <dgm:cxn modelId="{5980375E-3A0D-4889-A157-6AC922F57E9E}" type="presParOf" srcId="{31ACA776-4E44-4A4D-986A-C9321B6D0367}" destId="{860ECC04-B151-4CA0-B50E-C227C9CD00B9}" srcOrd="1" destOrd="0" presId="urn:microsoft.com/office/officeart/2005/8/layout/hProcess11#1"/>
    <dgm:cxn modelId="{26EABD8F-7A1E-46FE-A38B-0837912B7795}" type="presParOf" srcId="{31ACA776-4E44-4A4D-986A-C9321B6D0367}" destId="{CF78B546-70D9-4C28-8955-5ACC8C9BC64A}" srcOrd="2" destOrd="0" presId="urn:microsoft.com/office/officeart/2005/8/layout/hProcess11#1"/>
    <dgm:cxn modelId="{3BC0A81C-5598-43D2-8E5B-627D6B43233C}" type="presParOf" srcId="{CF78B546-70D9-4C28-8955-5ACC8C9BC64A}" destId="{6A86FEFB-5932-4894-B919-282503F97121}" srcOrd="0" destOrd="0" presId="urn:microsoft.com/office/officeart/2005/8/layout/hProcess11#1"/>
    <dgm:cxn modelId="{2F0A6550-CBDC-4F9B-9F53-7C8B27746CC2}" type="presParOf" srcId="{CF78B546-70D9-4C28-8955-5ACC8C9BC64A}" destId="{067CC815-3BDB-46BA-9669-F922539F13A9}" srcOrd="1" destOrd="0" presId="urn:microsoft.com/office/officeart/2005/8/layout/hProcess11#1"/>
    <dgm:cxn modelId="{6FEE7AD1-38BD-4285-B40B-DF5CAD4009BF}" type="presParOf" srcId="{CF78B546-70D9-4C28-8955-5ACC8C9BC64A}" destId="{B8ECC9CB-F2BE-4072-ACDA-14BD51BF1D9E}" srcOrd="2" destOrd="0" presId="urn:microsoft.com/office/officeart/2005/8/layout/hProcess11#1"/>
    <dgm:cxn modelId="{B315FD9E-AF26-43B4-96E9-1E548C18EB94}" type="presParOf" srcId="{31ACA776-4E44-4A4D-986A-C9321B6D0367}" destId="{98EFCF17-2511-4840-B766-1EA1FDBF1B7A}" srcOrd="3" destOrd="0" presId="urn:microsoft.com/office/officeart/2005/8/layout/hProcess11#1"/>
    <dgm:cxn modelId="{AA228C6F-8D88-4527-AFF0-A0809269B01E}" type="presParOf" srcId="{31ACA776-4E44-4A4D-986A-C9321B6D0367}" destId="{49FC2C0C-35D0-48C5-AD22-1C74D31A9754}" srcOrd="4" destOrd="0" presId="urn:microsoft.com/office/officeart/2005/8/layout/hProcess11#1"/>
    <dgm:cxn modelId="{340B2F5A-82A2-4EEB-A334-AB726C23DE4D}" type="presParOf" srcId="{49FC2C0C-35D0-48C5-AD22-1C74D31A9754}" destId="{D133CA09-ED5A-436D-8164-BBFC3C4973DF}" srcOrd="0" destOrd="0" presId="urn:microsoft.com/office/officeart/2005/8/layout/hProcess11#1"/>
    <dgm:cxn modelId="{33EBD0FB-0998-40AB-B988-20024BD5E036}" type="presParOf" srcId="{49FC2C0C-35D0-48C5-AD22-1C74D31A9754}" destId="{7408AC0E-50EA-4A09-8C3E-E9FA82F1BE01}" srcOrd="1" destOrd="0" presId="urn:microsoft.com/office/officeart/2005/8/layout/hProcess11#1"/>
    <dgm:cxn modelId="{A8E909D8-A71A-48BA-8386-4CFA3C2B7FE8}" type="presParOf" srcId="{49FC2C0C-35D0-48C5-AD22-1C74D31A9754}" destId="{E7386F5D-AF01-40AF-8AA2-49831770B78D}" srcOrd="2" destOrd="0" presId="urn:microsoft.com/office/officeart/2005/8/layout/hProcess11#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E86748-8536-4EF5-8228-CE51F3267145}">
      <dsp:nvSpPr>
        <dsp:cNvPr id="0" name=""/>
        <dsp:cNvSpPr/>
      </dsp:nvSpPr>
      <dsp:spPr>
        <a:xfrm>
          <a:off x="0" y="1331158"/>
          <a:ext cx="8229600" cy="1810385"/>
        </a:xfrm>
        <a:prstGeom prst="notchedRightArrow">
          <a:avLst/>
        </a:prstGeom>
        <a:solidFill>
          <a:schemeClr val="tx1">
            <a:lumMod val="60000"/>
            <a:lumOff val="40000"/>
          </a:schemeClr>
        </a:solidFill>
        <a:ln>
          <a:noFill/>
        </a:ln>
        <a:effectLst/>
      </dsp:spPr>
      <dsp:style>
        <a:lnRef idx="0">
          <a:scrgbClr r="0" g="0" b="0"/>
        </a:lnRef>
        <a:fillRef idx="1">
          <a:scrgbClr r="0" g="0" b="0"/>
        </a:fillRef>
        <a:effectRef idx="0">
          <a:scrgbClr r="0" g="0" b="0"/>
        </a:effectRef>
        <a:fontRef idx="minor"/>
      </dsp:style>
    </dsp:sp>
    <dsp:sp modelId="{25F9D43F-685D-4C9E-B3BA-E640F2AC8E9B}">
      <dsp:nvSpPr>
        <dsp:cNvPr id="0" name=""/>
        <dsp:cNvSpPr/>
      </dsp:nvSpPr>
      <dsp:spPr>
        <a:xfrm>
          <a:off x="0" y="425440"/>
          <a:ext cx="1957238" cy="1200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ctr" defTabSz="666750">
            <a:lnSpc>
              <a:spcPct val="90000"/>
            </a:lnSpc>
            <a:spcBef>
              <a:spcPct val="0"/>
            </a:spcBef>
            <a:spcAft>
              <a:spcPct val="35000"/>
            </a:spcAft>
            <a:buNone/>
          </a:pPr>
          <a:r>
            <a:rPr lang="en-US" sz="1500" kern="1200" dirty="0">
              <a:solidFill>
                <a:schemeClr val="tx2"/>
              </a:solidFill>
              <a:latin typeface="+mj-lt"/>
              <a:ea typeface="Segoe UI" panose="020B0502040204020203" pitchFamily="34" charset="0"/>
              <a:cs typeface="Segoe UI" panose="020B0502040204020203" pitchFamily="34" charset="0"/>
            </a:rPr>
            <a:t>ADES contracts with community-based partners to provide eligible E&amp;T services</a:t>
          </a:r>
        </a:p>
      </dsp:txBody>
      <dsp:txXfrm>
        <a:off x="0" y="425440"/>
        <a:ext cx="1957238" cy="1200792"/>
      </dsp:txXfrm>
    </dsp:sp>
    <dsp:sp modelId="{750E08F8-6F48-4F5C-B69A-EE0D922BAF10}">
      <dsp:nvSpPr>
        <dsp:cNvPr id="0" name=""/>
        <dsp:cNvSpPr/>
      </dsp:nvSpPr>
      <dsp:spPr>
        <a:xfrm>
          <a:off x="727631" y="2036683"/>
          <a:ext cx="452596" cy="452596"/>
        </a:xfrm>
        <a:prstGeom prst="ellipse">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6A86FEFB-5932-4894-B919-282503F97121}">
      <dsp:nvSpPr>
        <dsp:cNvPr id="0" name=""/>
        <dsp:cNvSpPr/>
      </dsp:nvSpPr>
      <dsp:spPr>
        <a:xfrm>
          <a:off x="2049106" y="2715577"/>
          <a:ext cx="2699230" cy="181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en-US" sz="1500" kern="1200" dirty="0">
              <a:solidFill>
                <a:schemeClr val="tx2"/>
              </a:solidFill>
              <a:latin typeface="+mj-lt"/>
              <a:ea typeface="Segoe UI" panose="020B0502040204020203" pitchFamily="34" charset="0"/>
              <a:cs typeface="Segoe UI" panose="020B0502040204020203" pitchFamily="34" charset="0"/>
            </a:rPr>
            <a:t>Community-based partners use non-federal funds to pay for allowable expenses and then submits an invoice to ADES for reimbursement</a:t>
          </a:r>
        </a:p>
      </dsp:txBody>
      <dsp:txXfrm>
        <a:off x="2049106" y="2715577"/>
        <a:ext cx="2699230" cy="1810385"/>
      </dsp:txXfrm>
    </dsp:sp>
    <dsp:sp modelId="{067CC815-3BDB-46BA-9669-F922539F13A9}">
      <dsp:nvSpPr>
        <dsp:cNvPr id="0" name=""/>
        <dsp:cNvSpPr/>
      </dsp:nvSpPr>
      <dsp:spPr>
        <a:xfrm>
          <a:off x="3172424" y="2036683"/>
          <a:ext cx="452596" cy="452596"/>
        </a:xfrm>
        <a:prstGeom prst="ellipse">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D133CA09-ED5A-436D-8164-BBFC3C4973DF}">
      <dsp:nvSpPr>
        <dsp:cNvPr id="0" name=""/>
        <dsp:cNvSpPr/>
      </dsp:nvSpPr>
      <dsp:spPr>
        <a:xfrm>
          <a:off x="4839745" y="0"/>
          <a:ext cx="2566433" cy="1810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ctr" defTabSz="666750">
            <a:lnSpc>
              <a:spcPct val="90000"/>
            </a:lnSpc>
            <a:spcBef>
              <a:spcPct val="0"/>
            </a:spcBef>
            <a:spcAft>
              <a:spcPct val="35000"/>
            </a:spcAft>
            <a:buNone/>
          </a:pPr>
          <a:r>
            <a:rPr lang="en-US" sz="1500" kern="1200" dirty="0">
              <a:solidFill>
                <a:schemeClr val="tx2"/>
              </a:solidFill>
              <a:latin typeface="+mj-lt"/>
              <a:cs typeface="Arial" panose="020B0604020202020204" pitchFamily="34" charset="0"/>
            </a:rPr>
            <a:t>ADES passes r</a:t>
          </a:r>
          <a:r>
            <a:rPr lang="en-US" sz="1500" kern="1200" dirty="0">
              <a:solidFill>
                <a:schemeClr val="tx2"/>
              </a:solidFill>
              <a:latin typeface="+mj-lt"/>
              <a:ea typeface="Segoe UI" panose="020B0502040204020203" pitchFamily="34" charset="0"/>
              <a:cs typeface="Segoe UI" panose="020B0502040204020203" pitchFamily="34" charset="0"/>
            </a:rPr>
            <a:t>eimbursement back to community based partners to reinvest in E&amp;T services</a:t>
          </a:r>
        </a:p>
      </dsp:txBody>
      <dsp:txXfrm>
        <a:off x="4839745" y="0"/>
        <a:ext cx="2566433" cy="1810385"/>
      </dsp:txXfrm>
    </dsp:sp>
    <dsp:sp modelId="{7408AC0E-50EA-4A09-8C3E-E9FA82F1BE01}">
      <dsp:nvSpPr>
        <dsp:cNvPr id="0" name=""/>
        <dsp:cNvSpPr/>
      </dsp:nvSpPr>
      <dsp:spPr>
        <a:xfrm>
          <a:off x="5896664" y="2036683"/>
          <a:ext cx="452596" cy="452596"/>
        </a:xfrm>
        <a:prstGeom prst="ellipse">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HorzCh" val="ctr"/>
                  <dgm:param type="txAnchorVertCh" val="b"/>
                  <dgm:param type="txAnchorVert" val="b"/>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HorzCh" val="ctr"/>
                  <dgm:param type="txAnchorVertCh" val="t"/>
                  <dgm:param type="txAnchorVert" val="t"/>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1">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5B266A6-15DC-427D-98BA-658DBB92269F}" type="datetimeFigureOut">
              <a:rPr lang="en-US" smtClean="0"/>
              <a:pPr/>
              <a:t>5/7/2018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0D4DE8C-D2F7-46CD-8952-10C24D2B3343}" type="slidenum">
              <a:rPr lang="en-US" smtClean="0"/>
              <a:pPr/>
              <a:t>‹#›</a:t>
            </a:fld>
            <a:endParaRPr lang="en-US"/>
          </a:p>
        </p:txBody>
      </p:sp>
    </p:spTree>
    <p:extLst>
      <p:ext uri="{BB962C8B-B14F-4D97-AF65-F5344CB8AC3E}">
        <p14:creationId xmlns:p14="http://schemas.microsoft.com/office/powerpoint/2010/main" val="2176648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D4DE8C-D2F7-46CD-8952-10C24D2B3343}" type="slidenum">
              <a:rPr lang="en-US" smtClean="0"/>
              <a:pPr/>
              <a:t>1</a:t>
            </a:fld>
            <a:endParaRPr lang="en-US"/>
          </a:p>
        </p:txBody>
      </p:sp>
    </p:spTree>
    <p:extLst>
      <p:ext uri="{BB962C8B-B14F-4D97-AF65-F5344CB8AC3E}">
        <p14:creationId xmlns:p14="http://schemas.microsoft.com/office/powerpoint/2010/main" val="718839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D4DE8C-D2F7-46CD-8952-10C24D2B3343}" type="slidenum">
              <a:rPr lang="en-US" smtClean="0"/>
              <a:pPr/>
              <a:t>10</a:t>
            </a:fld>
            <a:endParaRPr lang="en-US"/>
          </a:p>
        </p:txBody>
      </p:sp>
    </p:spTree>
    <p:extLst>
      <p:ext uri="{BB962C8B-B14F-4D97-AF65-F5344CB8AC3E}">
        <p14:creationId xmlns:p14="http://schemas.microsoft.com/office/powerpoint/2010/main" val="2843780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D4DE8C-D2F7-46CD-8952-10C24D2B3343}" type="slidenum">
              <a:rPr lang="en-US" smtClean="0"/>
              <a:pPr/>
              <a:t>11</a:t>
            </a:fld>
            <a:endParaRPr lang="en-US"/>
          </a:p>
        </p:txBody>
      </p:sp>
    </p:spTree>
    <p:extLst>
      <p:ext uri="{BB962C8B-B14F-4D97-AF65-F5344CB8AC3E}">
        <p14:creationId xmlns:p14="http://schemas.microsoft.com/office/powerpoint/2010/main" val="1375462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D4DE8C-D2F7-46CD-8952-10C24D2B3343}" type="slidenum">
              <a:rPr lang="en-US" smtClean="0"/>
              <a:pPr/>
              <a:t>12</a:t>
            </a:fld>
            <a:endParaRPr lang="en-US"/>
          </a:p>
        </p:txBody>
      </p:sp>
    </p:spTree>
    <p:extLst>
      <p:ext uri="{BB962C8B-B14F-4D97-AF65-F5344CB8AC3E}">
        <p14:creationId xmlns:p14="http://schemas.microsoft.com/office/powerpoint/2010/main" val="623729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D4DE8C-D2F7-46CD-8952-10C24D2B3343}" type="slidenum">
              <a:rPr lang="en-US" smtClean="0"/>
              <a:pPr/>
              <a:t>13</a:t>
            </a:fld>
            <a:endParaRPr lang="en-US"/>
          </a:p>
        </p:txBody>
      </p:sp>
    </p:spTree>
    <p:extLst>
      <p:ext uri="{BB962C8B-B14F-4D97-AF65-F5344CB8AC3E}">
        <p14:creationId xmlns:p14="http://schemas.microsoft.com/office/powerpoint/2010/main" val="174878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D4DE8C-D2F7-46CD-8952-10C24D2B3343}" type="slidenum">
              <a:rPr lang="en-US" smtClean="0"/>
              <a:pPr/>
              <a:t>14</a:t>
            </a:fld>
            <a:endParaRPr lang="en-US"/>
          </a:p>
        </p:txBody>
      </p:sp>
    </p:spTree>
    <p:extLst>
      <p:ext uri="{BB962C8B-B14F-4D97-AF65-F5344CB8AC3E}">
        <p14:creationId xmlns:p14="http://schemas.microsoft.com/office/powerpoint/2010/main" val="930902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D4DE8C-D2F7-46CD-8952-10C24D2B3343}" type="slidenum">
              <a:rPr lang="en-US" smtClean="0"/>
              <a:pPr/>
              <a:t>15</a:t>
            </a:fld>
            <a:endParaRPr lang="en-US"/>
          </a:p>
        </p:txBody>
      </p:sp>
    </p:spTree>
    <p:extLst>
      <p:ext uri="{BB962C8B-B14F-4D97-AF65-F5344CB8AC3E}">
        <p14:creationId xmlns:p14="http://schemas.microsoft.com/office/powerpoint/2010/main" val="2122866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D4DE8C-D2F7-46CD-8952-10C24D2B3343}" type="slidenum">
              <a:rPr lang="en-US" smtClean="0"/>
              <a:pPr/>
              <a:t>16</a:t>
            </a:fld>
            <a:endParaRPr lang="en-US"/>
          </a:p>
        </p:txBody>
      </p:sp>
    </p:spTree>
    <p:extLst>
      <p:ext uri="{BB962C8B-B14F-4D97-AF65-F5344CB8AC3E}">
        <p14:creationId xmlns:p14="http://schemas.microsoft.com/office/powerpoint/2010/main" val="2412686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DA5EC4B0-3D4E-45A3-9C5F-4DB365DEBDAF}" type="slidenum">
              <a:rPr lang="en-US" smtClean="0"/>
              <a:t>17</a:t>
            </a:fld>
            <a:endParaRPr lang="en-US"/>
          </a:p>
        </p:txBody>
      </p:sp>
    </p:spTree>
    <p:extLst>
      <p:ext uri="{BB962C8B-B14F-4D97-AF65-F5344CB8AC3E}">
        <p14:creationId xmlns:p14="http://schemas.microsoft.com/office/powerpoint/2010/main" val="1101313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5EC4B0-3D4E-45A3-9C5F-4DB365DEBDAF}" type="slidenum">
              <a:rPr lang="en-US" smtClean="0"/>
              <a:t>18</a:t>
            </a:fld>
            <a:endParaRPr lang="en-US"/>
          </a:p>
        </p:txBody>
      </p:sp>
    </p:spTree>
    <p:extLst>
      <p:ext uri="{BB962C8B-B14F-4D97-AF65-F5344CB8AC3E}">
        <p14:creationId xmlns:p14="http://schemas.microsoft.com/office/powerpoint/2010/main" val="1939102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DA5EC4B0-3D4E-45A3-9C5F-4DB365DEBDAF}" type="slidenum">
              <a:rPr lang="en-US" smtClean="0"/>
              <a:t>19</a:t>
            </a:fld>
            <a:endParaRPr lang="en-US"/>
          </a:p>
        </p:txBody>
      </p:sp>
    </p:spTree>
    <p:extLst>
      <p:ext uri="{BB962C8B-B14F-4D97-AF65-F5344CB8AC3E}">
        <p14:creationId xmlns:p14="http://schemas.microsoft.com/office/powerpoint/2010/main" val="1678619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of you have heard of Arizona@Work? How many of you have accessed the services available through Arizona@Work?</a:t>
            </a:r>
          </a:p>
        </p:txBody>
      </p:sp>
      <p:sp>
        <p:nvSpPr>
          <p:cNvPr id="4" name="Slide Number Placeholder 3"/>
          <p:cNvSpPr>
            <a:spLocks noGrp="1"/>
          </p:cNvSpPr>
          <p:nvPr>
            <p:ph type="sldNum" sz="quarter" idx="10"/>
          </p:nvPr>
        </p:nvSpPr>
        <p:spPr/>
        <p:txBody>
          <a:bodyPr/>
          <a:lstStyle/>
          <a:p>
            <a:fld id="{30D4DE8C-D2F7-46CD-8952-10C24D2B3343}" type="slidenum">
              <a:rPr lang="en-US" smtClean="0"/>
              <a:pPr/>
              <a:t>2</a:t>
            </a:fld>
            <a:endParaRPr lang="en-US"/>
          </a:p>
        </p:txBody>
      </p:sp>
    </p:spTree>
    <p:extLst>
      <p:ext uri="{BB962C8B-B14F-4D97-AF65-F5344CB8AC3E}">
        <p14:creationId xmlns:p14="http://schemas.microsoft.com/office/powerpoint/2010/main" val="37871818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5EC4B0-3D4E-45A3-9C5F-4DB365DEBDAF}" type="slidenum">
              <a:rPr lang="en-US" smtClean="0"/>
              <a:t>20</a:t>
            </a:fld>
            <a:endParaRPr lang="en-US"/>
          </a:p>
        </p:txBody>
      </p:sp>
    </p:spTree>
    <p:extLst>
      <p:ext uri="{BB962C8B-B14F-4D97-AF65-F5344CB8AC3E}">
        <p14:creationId xmlns:p14="http://schemas.microsoft.com/office/powerpoint/2010/main" val="4103548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5EC4B0-3D4E-45A3-9C5F-4DB365DEBDAF}" type="slidenum">
              <a:rPr lang="en-US" smtClean="0"/>
              <a:t>21</a:t>
            </a:fld>
            <a:endParaRPr lang="en-US"/>
          </a:p>
        </p:txBody>
      </p:sp>
    </p:spTree>
    <p:extLst>
      <p:ext uri="{BB962C8B-B14F-4D97-AF65-F5344CB8AC3E}">
        <p14:creationId xmlns:p14="http://schemas.microsoft.com/office/powerpoint/2010/main" val="33590491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5EC4B0-3D4E-45A3-9C5F-4DB365DEBDAF}" type="slidenum">
              <a:rPr lang="en-US" smtClean="0"/>
              <a:t>22</a:t>
            </a:fld>
            <a:endParaRPr lang="en-US"/>
          </a:p>
        </p:txBody>
      </p:sp>
    </p:spTree>
    <p:extLst>
      <p:ext uri="{BB962C8B-B14F-4D97-AF65-F5344CB8AC3E}">
        <p14:creationId xmlns:p14="http://schemas.microsoft.com/office/powerpoint/2010/main" val="40102293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DA5EC4B0-3D4E-45A3-9C5F-4DB365DEBDAF}" type="slidenum">
              <a:rPr lang="en-US" smtClean="0"/>
              <a:t>23</a:t>
            </a:fld>
            <a:endParaRPr lang="en-US"/>
          </a:p>
        </p:txBody>
      </p:sp>
    </p:spTree>
    <p:extLst>
      <p:ext uri="{BB962C8B-B14F-4D97-AF65-F5344CB8AC3E}">
        <p14:creationId xmlns:p14="http://schemas.microsoft.com/office/powerpoint/2010/main" val="2595042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A5EC4B0-3D4E-45A3-9C5F-4DB365DEBDAF}" type="slidenum">
              <a:rPr lang="en-US" smtClean="0"/>
              <a:t>24</a:t>
            </a:fld>
            <a:endParaRPr lang="en-US"/>
          </a:p>
        </p:txBody>
      </p:sp>
    </p:spTree>
    <p:extLst>
      <p:ext uri="{BB962C8B-B14F-4D97-AF65-F5344CB8AC3E}">
        <p14:creationId xmlns:p14="http://schemas.microsoft.com/office/powerpoint/2010/main" val="14316041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5EC4B0-3D4E-45A3-9C5F-4DB365DEBDAF}" type="slidenum">
              <a:rPr lang="en-US" smtClean="0"/>
              <a:t>25</a:t>
            </a:fld>
            <a:endParaRPr lang="en-US"/>
          </a:p>
        </p:txBody>
      </p:sp>
    </p:spTree>
    <p:extLst>
      <p:ext uri="{BB962C8B-B14F-4D97-AF65-F5344CB8AC3E}">
        <p14:creationId xmlns:p14="http://schemas.microsoft.com/office/powerpoint/2010/main" val="33552978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5EC4B0-3D4E-45A3-9C5F-4DB365DEBDAF}" type="slidenum">
              <a:rPr lang="en-US" smtClean="0"/>
              <a:t>26</a:t>
            </a:fld>
            <a:endParaRPr lang="en-US"/>
          </a:p>
        </p:txBody>
      </p:sp>
    </p:spTree>
    <p:extLst>
      <p:ext uri="{BB962C8B-B14F-4D97-AF65-F5344CB8AC3E}">
        <p14:creationId xmlns:p14="http://schemas.microsoft.com/office/powerpoint/2010/main" val="14139318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D4DE8C-D2F7-46CD-8952-10C24D2B3343}" type="slidenum">
              <a:rPr lang="en-US" smtClean="0"/>
              <a:pPr/>
              <a:t>27</a:t>
            </a:fld>
            <a:endParaRPr lang="en-US"/>
          </a:p>
        </p:txBody>
      </p:sp>
    </p:spTree>
    <p:extLst>
      <p:ext uri="{BB962C8B-B14F-4D97-AF65-F5344CB8AC3E}">
        <p14:creationId xmlns:p14="http://schemas.microsoft.com/office/powerpoint/2010/main" val="34761613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D4DE8C-D2F7-46CD-8952-10C24D2B3343}" type="slidenum">
              <a:rPr lang="en-US" smtClean="0"/>
              <a:pPr/>
              <a:t>29</a:t>
            </a:fld>
            <a:endParaRPr lang="en-US"/>
          </a:p>
        </p:txBody>
      </p:sp>
    </p:spTree>
    <p:extLst>
      <p:ext uri="{BB962C8B-B14F-4D97-AF65-F5344CB8AC3E}">
        <p14:creationId xmlns:p14="http://schemas.microsoft.com/office/powerpoint/2010/main" val="35283330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My Next Move</a:t>
            </a:r>
          </a:p>
          <a:p>
            <a:r>
              <a:rPr lang="en-US" dirty="0"/>
              <a:t>My Next Move is an interactive tool for job seekers to learn more about their career options. The site has tasks, skills, salary information for over 900 different careers. Our Career Advisors find the O*NET</a:t>
            </a:r>
            <a:r>
              <a:rPr lang="en-US" baseline="0" dirty="0"/>
              <a:t> Interest Profiler to be a </a:t>
            </a:r>
            <a:r>
              <a:rPr lang="en-US" dirty="0"/>
              <a:t>valuable tool that offers personalized career suggestions based on a person's interests and level of work experience.</a:t>
            </a:r>
          </a:p>
          <a:p>
            <a:endParaRPr lang="en-US" dirty="0"/>
          </a:p>
          <a:p>
            <a:r>
              <a:rPr lang="en-US" b="1" baseline="0" dirty="0"/>
              <a:t>ACRC</a:t>
            </a:r>
          </a:p>
          <a:p>
            <a:r>
              <a:rPr lang="en-US" baseline="0" dirty="0"/>
              <a:t>A major initiative set forth by Gov. </a:t>
            </a:r>
            <a:r>
              <a:rPr lang="en-US" baseline="0" dirty="0" err="1"/>
              <a:t>Ducey</a:t>
            </a:r>
            <a:r>
              <a:rPr lang="en-US" baseline="0" dirty="0"/>
              <a:t> in partnership with AZ@WORK and OEO. Tool prepares job seekers for success by demonstrating their command of seven sill area that are relevant to every occupation, industry and career pathway.  These skill areas consist of: Applied Math, Reading for Information, Locating Information, Communicating effectively, Conveying professionalism, Teamwork &amp; Collaboration and Thinking Critically/Problem Solving.</a:t>
            </a:r>
          </a:p>
          <a:p>
            <a:endParaRPr lang="en-US" baseline="0" dirty="0"/>
          </a:p>
          <a:p>
            <a:r>
              <a:rPr lang="en-US" baseline="0" dirty="0"/>
              <a:t>2 Phases: This is currently being provided to customers that enroll into our Career Services program with WIOA, and will be available for all of our customers this summer.</a:t>
            </a:r>
            <a:endParaRPr lang="en-US" dirty="0"/>
          </a:p>
          <a:p>
            <a:endParaRPr lang="en-US" b="1" dirty="0"/>
          </a:p>
        </p:txBody>
      </p:sp>
      <p:sp>
        <p:nvSpPr>
          <p:cNvPr id="4" name="Slide Number Placeholder 3"/>
          <p:cNvSpPr>
            <a:spLocks noGrp="1"/>
          </p:cNvSpPr>
          <p:nvPr>
            <p:ph type="sldNum" sz="quarter" idx="10"/>
          </p:nvPr>
        </p:nvSpPr>
        <p:spPr/>
        <p:txBody>
          <a:bodyPr/>
          <a:lstStyle/>
          <a:p>
            <a:fld id="{30D4DE8C-D2F7-46CD-8952-10C24D2B3343}" type="slidenum">
              <a:rPr lang="en-US" smtClean="0"/>
              <a:pPr/>
              <a:t>33</a:t>
            </a:fld>
            <a:endParaRPr lang="en-US"/>
          </a:p>
        </p:txBody>
      </p:sp>
    </p:spTree>
    <p:extLst>
      <p:ext uri="{BB962C8B-B14F-4D97-AF65-F5344CB8AC3E}">
        <p14:creationId xmlns:p14="http://schemas.microsoft.com/office/powerpoint/2010/main" val="1584875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ARIZONA@WORK is divided into 12 local areas throughout Arizona to tailor support and job opportunities to the community.  Each local area works with its local partners (businesses, education institutions, local government entities, etc.) to identify job opportunities.  They support job seekers to match with the jobs and also assist with skill development and job seeking activities.   There are two local areas in Maricopa County – City of Phoenix and Maricopa County.</a:t>
            </a:r>
          </a:p>
        </p:txBody>
      </p:sp>
      <p:sp>
        <p:nvSpPr>
          <p:cNvPr id="4" name="Slide Number Placeholder 3"/>
          <p:cNvSpPr>
            <a:spLocks noGrp="1"/>
          </p:cNvSpPr>
          <p:nvPr>
            <p:ph type="sldNum" sz="quarter" idx="10"/>
          </p:nvPr>
        </p:nvSpPr>
        <p:spPr/>
        <p:txBody>
          <a:bodyPr/>
          <a:lstStyle/>
          <a:p>
            <a:fld id="{30D4DE8C-D2F7-46CD-8952-10C24D2B3343}" type="slidenum">
              <a:rPr lang="en-US" smtClean="0"/>
              <a:pPr/>
              <a:t>3</a:t>
            </a:fld>
            <a:endParaRPr lang="en-US"/>
          </a:p>
        </p:txBody>
      </p:sp>
    </p:spTree>
    <p:extLst>
      <p:ext uri="{BB962C8B-B14F-4D97-AF65-F5344CB8AC3E}">
        <p14:creationId xmlns:p14="http://schemas.microsoft.com/office/powerpoint/2010/main" val="20915630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Public</a:t>
            </a:r>
            <a:r>
              <a:rPr lang="en-US" b="1" baseline="0" dirty="0"/>
              <a:t> Workshops</a:t>
            </a:r>
          </a:p>
          <a:p>
            <a:r>
              <a:rPr lang="en-US" baseline="0" dirty="0"/>
              <a:t>Learn how to write a specific, accomplishment based resume, get insights on cover letters and references</a:t>
            </a:r>
          </a:p>
          <a:p>
            <a:r>
              <a:rPr lang="en-US" baseline="0" dirty="0"/>
              <a:t>Learn how to effectively prepare, answer interview questions and follow-up</a:t>
            </a:r>
          </a:p>
          <a:p>
            <a:r>
              <a:rPr lang="en-US" baseline="0" dirty="0"/>
              <a:t>How to sign-up, navigate and build a high-quality professional profile. How to stand out, get connected and network</a:t>
            </a:r>
          </a:p>
          <a:p>
            <a:r>
              <a:rPr lang="en-US" baseline="0" dirty="0"/>
              <a:t>How social media can assist in finding employment</a:t>
            </a:r>
          </a:p>
          <a:p>
            <a:endParaRPr lang="en-US" baseline="0" dirty="0"/>
          </a:p>
          <a:p>
            <a:r>
              <a:rPr lang="en-US" b="1" baseline="0" dirty="0"/>
              <a:t>SOAR</a:t>
            </a:r>
          </a:p>
          <a:p>
            <a:r>
              <a:rPr lang="en-US" baseline="0" dirty="0"/>
              <a:t>Work one on one with a Career Advisor</a:t>
            </a:r>
          </a:p>
          <a:p>
            <a:r>
              <a:rPr lang="en-US" baseline="0" dirty="0"/>
              <a:t>Assess your transferable skills, strengths, and areas needing improvement.</a:t>
            </a:r>
          </a:p>
          <a:p>
            <a:r>
              <a:rPr lang="en-US" baseline="0" dirty="0"/>
              <a:t>Match skills / background to occupation / career.</a:t>
            </a:r>
          </a:p>
          <a:p>
            <a:r>
              <a:rPr lang="en-US" baseline="0" dirty="0"/>
              <a:t>Determine if training is needed to increase your marketability.</a:t>
            </a:r>
          </a:p>
          <a:p>
            <a:r>
              <a:rPr lang="en-US" baseline="0" dirty="0"/>
              <a:t>Assist you with re-employment opportunities in a comparable profession or career.</a:t>
            </a:r>
          </a:p>
          <a:p>
            <a:endParaRPr lang="en-US" baseline="0" dirty="0"/>
          </a:p>
          <a:p>
            <a:r>
              <a:rPr lang="en-US" baseline="0" dirty="0"/>
              <a:t> </a:t>
            </a:r>
          </a:p>
        </p:txBody>
      </p:sp>
      <p:sp>
        <p:nvSpPr>
          <p:cNvPr id="4" name="Slide Number Placeholder 3"/>
          <p:cNvSpPr>
            <a:spLocks noGrp="1"/>
          </p:cNvSpPr>
          <p:nvPr>
            <p:ph type="sldNum" sz="quarter" idx="10"/>
          </p:nvPr>
        </p:nvSpPr>
        <p:spPr/>
        <p:txBody>
          <a:bodyPr/>
          <a:lstStyle/>
          <a:p>
            <a:fld id="{30D4DE8C-D2F7-46CD-8952-10C24D2B3343}" type="slidenum">
              <a:rPr lang="en-US" smtClean="0"/>
              <a:pPr/>
              <a:t>34</a:t>
            </a:fld>
            <a:endParaRPr lang="en-US"/>
          </a:p>
        </p:txBody>
      </p:sp>
    </p:spTree>
    <p:extLst>
      <p:ext uri="{BB962C8B-B14F-4D97-AF65-F5344CB8AC3E}">
        <p14:creationId xmlns:p14="http://schemas.microsoft.com/office/powerpoint/2010/main" val="35908481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D4DE8C-D2F7-46CD-8952-10C24D2B3343}" type="slidenum">
              <a:rPr lang="en-US" smtClean="0"/>
              <a:pPr/>
              <a:t>35</a:t>
            </a:fld>
            <a:endParaRPr lang="en-US"/>
          </a:p>
        </p:txBody>
      </p:sp>
    </p:spTree>
    <p:extLst>
      <p:ext uri="{BB962C8B-B14F-4D97-AF65-F5344CB8AC3E}">
        <p14:creationId xmlns:p14="http://schemas.microsoft.com/office/powerpoint/2010/main" val="30454642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dirty="0"/>
              <a:t>Phoenix Youth RISE</a:t>
            </a:r>
          </a:p>
          <a:p>
            <a:r>
              <a:rPr lang="en-US" dirty="0"/>
              <a:t>This program is open to youth who live in the city of Phoenix, are between the ages of 16 – 24, and have the legal right to work in the US.  This is  a 5-week paid internship (minimum wage) during the summer months. Employers are varied and located throughout he valley.  This program is funded by Phoenix tax payer dollars.  The goal of this program is to provide youth with a real world-of-work experience, on the job. For many youth who participates this is usually their very first job.</a:t>
            </a:r>
          </a:p>
          <a:p>
            <a:endParaRPr lang="en-US" dirty="0"/>
          </a:p>
          <a:p>
            <a:r>
              <a:rPr lang="en-US" sz="1200" b="1" kern="1200" dirty="0">
                <a:solidFill>
                  <a:schemeClr val="tx1"/>
                </a:solidFill>
                <a:effectLst/>
                <a:latin typeface="+mn-lt"/>
                <a:ea typeface="+mn-ea"/>
                <a:cs typeface="+mn-cs"/>
              </a:rPr>
              <a:t>WIOA Youth Program</a:t>
            </a:r>
          </a:p>
          <a:p>
            <a:r>
              <a:rPr lang="en-US" sz="1200" kern="1200" dirty="0">
                <a:solidFill>
                  <a:schemeClr val="tx1"/>
                </a:solidFill>
                <a:effectLst/>
                <a:latin typeface="+mn-lt"/>
                <a:ea typeface="+mn-ea"/>
                <a:cs typeface="+mn-cs"/>
              </a:rPr>
              <a:t>This program serves disconnected youth, ages 16 – 24.  Disconnected is identified as a youth who neither employed nor participating in any educational program.  Youth in this program often have barriers such as:</a:t>
            </a:r>
          </a:p>
          <a:p>
            <a:pPr lvl="0"/>
            <a:r>
              <a:rPr lang="en-US" sz="1200" kern="1200" dirty="0">
                <a:solidFill>
                  <a:schemeClr val="tx1"/>
                </a:solidFill>
                <a:effectLst/>
                <a:latin typeface="+mn-lt"/>
                <a:ea typeface="+mn-ea"/>
                <a:cs typeface="+mn-cs"/>
              </a:rPr>
              <a:t>Being homeless</a:t>
            </a:r>
          </a:p>
          <a:p>
            <a:pPr lvl="0"/>
            <a:r>
              <a:rPr lang="en-US" sz="1200" kern="1200" dirty="0">
                <a:solidFill>
                  <a:schemeClr val="tx1"/>
                </a:solidFill>
                <a:effectLst/>
                <a:latin typeface="+mn-lt"/>
                <a:ea typeface="+mn-ea"/>
                <a:cs typeface="+mn-cs"/>
              </a:rPr>
              <a:t>Basic skills deficient</a:t>
            </a:r>
          </a:p>
          <a:p>
            <a:pPr lvl="0"/>
            <a:r>
              <a:rPr lang="en-US" sz="1200" kern="1200" dirty="0">
                <a:solidFill>
                  <a:schemeClr val="tx1"/>
                </a:solidFill>
                <a:effectLst/>
                <a:latin typeface="+mn-lt"/>
                <a:ea typeface="+mn-ea"/>
                <a:cs typeface="+mn-cs"/>
              </a:rPr>
              <a:t>Pregnant or parenting</a:t>
            </a:r>
          </a:p>
          <a:p>
            <a:pPr lvl="0"/>
            <a:r>
              <a:rPr lang="en-US" sz="1200" kern="1200" dirty="0">
                <a:solidFill>
                  <a:schemeClr val="tx1"/>
                </a:solidFill>
                <a:effectLst/>
                <a:latin typeface="+mn-lt"/>
                <a:ea typeface="+mn-ea"/>
                <a:cs typeface="+mn-cs"/>
              </a:rPr>
              <a:t>Justice involved</a:t>
            </a:r>
          </a:p>
          <a:p>
            <a:pPr lvl="0"/>
            <a:r>
              <a:rPr lang="en-US" sz="1200" kern="1200" dirty="0">
                <a:solidFill>
                  <a:schemeClr val="tx1"/>
                </a:solidFill>
                <a:effectLst/>
                <a:latin typeface="+mn-lt"/>
                <a:ea typeface="+mn-ea"/>
                <a:cs typeface="+mn-cs"/>
              </a:rPr>
              <a:t>Parents are or have been incarcerated</a:t>
            </a:r>
          </a:p>
          <a:p>
            <a:pPr lvl="0"/>
            <a:r>
              <a:rPr lang="en-US" sz="1200" kern="1200" dirty="0">
                <a:solidFill>
                  <a:schemeClr val="tx1"/>
                </a:solidFill>
                <a:effectLst/>
                <a:latin typeface="+mn-lt"/>
                <a:ea typeface="+mn-ea"/>
                <a:cs typeface="+mn-cs"/>
              </a:rPr>
              <a:t>Foster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primary goal of the WIOA youth program is to provide youth with guidance and assistance in identifying a meaningful career path, providing them with skills to pursue the career path, mentorship, leadership among other tools and skills sets.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City of Phoenix has</a:t>
            </a:r>
            <a:r>
              <a:rPr lang="en-US" sz="1200" kern="1200" baseline="0" dirty="0">
                <a:solidFill>
                  <a:schemeClr val="tx1"/>
                </a:solidFill>
                <a:effectLst/>
                <a:latin typeface="+mn-lt"/>
                <a:ea typeface="+mn-ea"/>
                <a:cs typeface="+mn-cs"/>
              </a:rPr>
              <a:t> subcontracted out the Youth program to the following: Arizona Center for Youth Resources, YMCA, Jewish Family and Children Services, and Chicanos </a:t>
            </a:r>
            <a:r>
              <a:rPr lang="en-US" sz="1200" kern="1200" baseline="0" dirty="0" err="1">
                <a:solidFill>
                  <a:schemeClr val="tx1"/>
                </a:solidFill>
                <a:effectLst/>
                <a:latin typeface="+mn-lt"/>
                <a:ea typeface="+mn-ea"/>
                <a:cs typeface="+mn-cs"/>
              </a:rPr>
              <a:t>por</a:t>
            </a:r>
            <a:r>
              <a:rPr lang="en-US" sz="1200" kern="1200" baseline="0" dirty="0">
                <a:solidFill>
                  <a:schemeClr val="tx1"/>
                </a:solidFill>
                <a:effectLst/>
                <a:latin typeface="+mn-lt"/>
                <a:ea typeface="+mn-ea"/>
                <a:cs typeface="+mn-cs"/>
              </a:rPr>
              <a:t> la Casa</a:t>
            </a:r>
            <a:r>
              <a:rPr lang="en-US" sz="1200" kern="1200" dirty="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AZ Highway Construction Training Program</a:t>
            </a:r>
          </a:p>
          <a:p>
            <a:r>
              <a:rPr lang="en-US" sz="1200" kern="1200" dirty="0">
                <a:solidFill>
                  <a:schemeClr val="tx1"/>
                </a:solidFill>
                <a:effectLst/>
                <a:latin typeface="+mn-lt"/>
                <a:ea typeface="+mn-ea"/>
                <a:cs typeface="+mn-cs"/>
              </a:rPr>
              <a:t>This program is for youth, ages 18 – 24, who have an interest in the construction industry.  This is a 10-week long program that gives the youth with 8-9 weeks of paid internship at $15/hour with a construction employer.</a:t>
            </a:r>
          </a:p>
          <a:p>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30D4DE8C-D2F7-46CD-8952-10C24D2B3343}" type="slidenum">
              <a:rPr lang="en-US" smtClean="0"/>
              <a:pPr/>
              <a:t>36</a:t>
            </a:fld>
            <a:endParaRPr lang="en-US"/>
          </a:p>
        </p:txBody>
      </p:sp>
    </p:spTree>
    <p:extLst>
      <p:ext uri="{BB962C8B-B14F-4D97-AF65-F5344CB8AC3E}">
        <p14:creationId xmlns:p14="http://schemas.microsoft.com/office/powerpoint/2010/main" val="35533979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CCNA Program</a:t>
            </a:r>
          </a:p>
          <a:p>
            <a:r>
              <a:rPr lang="en-US" dirty="0"/>
              <a:t>• Starts April 30th</a:t>
            </a:r>
          </a:p>
          <a:p>
            <a:r>
              <a:rPr lang="en-US" dirty="0"/>
              <a:t>• 8 Week Training</a:t>
            </a:r>
          </a:p>
          <a:p>
            <a:r>
              <a:rPr lang="en-US" dirty="0"/>
              <a:t>• Evening Sessions</a:t>
            </a:r>
          </a:p>
          <a:p>
            <a:endParaRPr lang="en-US" dirty="0"/>
          </a:p>
          <a:p>
            <a:r>
              <a:rPr lang="en-US" dirty="0"/>
              <a:t>Network+ &amp; Security+ Program</a:t>
            </a:r>
          </a:p>
          <a:p>
            <a:r>
              <a:rPr lang="en-US" dirty="0"/>
              <a:t>• Starts April 30th</a:t>
            </a:r>
          </a:p>
          <a:p>
            <a:r>
              <a:rPr lang="en-US" dirty="0"/>
              <a:t>• 16 Week Training</a:t>
            </a:r>
          </a:p>
          <a:p>
            <a:r>
              <a:rPr lang="en-US" dirty="0"/>
              <a:t>• Evening Sessions</a:t>
            </a:r>
          </a:p>
          <a:p>
            <a:endParaRPr lang="en-US" dirty="0"/>
          </a:p>
          <a:p>
            <a:r>
              <a:rPr lang="en-US" dirty="0"/>
              <a:t>Entry-Level Program</a:t>
            </a:r>
          </a:p>
          <a:p>
            <a:r>
              <a:rPr lang="en-US" dirty="0"/>
              <a:t>• Starts May 14th</a:t>
            </a:r>
          </a:p>
          <a:p>
            <a:r>
              <a:rPr lang="en-US" dirty="0"/>
              <a:t>• 12 Week Training</a:t>
            </a:r>
          </a:p>
          <a:p>
            <a:r>
              <a:rPr lang="en-US" dirty="0"/>
              <a:t>• </a:t>
            </a:r>
            <a:r>
              <a:rPr lang="en-US" dirty="0" err="1"/>
              <a:t>Morining</a:t>
            </a:r>
            <a:r>
              <a:rPr lang="en-US" dirty="0"/>
              <a:t> and Afternoon Sessions</a:t>
            </a:r>
          </a:p>
          <a:p>
            <a:endParaRPr lang="en-US" dirty="0"/>
          </a:p>
          <a:p>
            <a:r>
              <a:rPr lang="en-US" dirty="0"/>
              <a:t>Entry-Level Program</a:t>
            </a:r>
          </a:p>
          <a:p>
            <a:r>
              <a:rPr lang="en-US" dirty="0"/>
              <a:t>• Starts June 25th</a:t>
            </a:r>
          </a:p>
          <a:p>
            <a:r>
              <a:rPr lang="en-US" dirty="0"/>
              <a:t>• 12 Week Training</a:t>
            </a:r>
          </a:p>
          <a:p>
            <a:r>
              <a:rPr lang="en-US" dirty="0"/>
              <a:t>• Evening Sessions</a:t>
            </a:r>
          </a:p>
          <a:p>
            <a:endParaRPr lang="en-US" dirty="0"/>
          </a:p>
          <a:p>
            <a:r>
              <a:rPr lang="en-US" dirty="0"/>
              <a:t>TTY Career College,</a:t>
            </a:r>
          </a:p>
          <a:p>
            <a:r>
              <a:rPr lang="en-US" dirty="0"/>
              <a:t>2200 N. Central Ave., Ste. 400</a:t>
            </a:r>
          </a:p>
          <a:p>
            <a:r>
              <a:rPr lang="en-US" dirty="0"/>
              <a:t>Phoenix, AZ 85004</a:t>
            </a:r>
          </a:p>
        </p:txBody>
      </p:sp>
      <p:sp>
        <p:nvSpPr>
          <p:cNvPr id="4" name="Slide Number Placeholder 3"/>
          <p:cNvSpPr>
            <a:spLocks noGrp="1"/>
          </p:cNvSpPr>
          <p:nvPr>
            <p:ph type="sldNum" sz="quarter" idx="10"/>
          </p:nvPr>
        </p:nvSpPr>
        <p:spPr/>
        <p:txBody>
          <a:bodyPr/>
          <a:lstStyle/>
          <a:p>
            <a:fld id="{30D4DE8C-D2F7-46CD-8952-10C24D2B3343}" type="slidenum">
              <a:rPr lang="en-US" smtClean="0"/>
              <a:pPr/>
              <a:t>38</a:t>
            </a:fld>
            <a:endParaRPr lang="en-US"/>
          </a:p>
        </p:txBody>
      </p:sp>
    </p:spTree>
    <p:extLst>
      <p:ext uri="{BB962C8B-B14F-4D97-AF65-F5344CB8AC3E}">
        <p14:creationId xmlns:p14="http://schemas.microsoft.com/office/powerpoint/2010/main" val="1291253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ARIZONA@WORK is divided into 12 local areas throughout Arizona to tailor support and job opportunities to the community.  Each local area works with its local partners (businesses, education institutions, local government entities, etc.) to identify job opportunities.  They support job seekers to match with the jobs and also assist with skill development and job seeking activities.   There are two local areas in Maricopa County – City of Phoenix and Maricopa County.</a:t>
            </a:r>
          </a:p>
        </p:txBody>
      </p:sp>
      <p:sp>
        <p:nvSpPr>
          <p:cNvPr id="4" name="Slide Number Placeholder 3"/>
          <p:cNvSpPr>
            <a:spLocks noGrp="1"/>
          </p:cNvSpPr>
          <p:nvPr>
            <p:ph type="sldNum" sz="quarter" idx="10"/>
          </p:nvPr>
        </p:nvSpPr>
        <p:spPr/>
        <p:txBody>
          <a:bodyPr/>
          <a:lstStyle/>
          <a:p>
            <a:fld id="{30D4DE8C-D2F7-46CD-8952-10C24D2B3343}" type="slidenum">
              <a:rPr lang="en-US" smtClean="0"/>
              <a:pPr/>
              <a:t>4</a:t>
            </a:fld>
            <a:endParaRPr lang="en-US"/>
          </a:p>
        </p:txBody>
      </p:sp>
    </p:spTree>
    <p:extLst>
      <p:ext uri="{BB962C8B-B14F-4D97-AF65-F5344CB8AC3E}">
        <p14:creationId xmlns:p14="http://schemas.microsoft.com/office/powerpoint/2010/main" val="1216009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D4DE8C-D2F7-46CD-8952-10C24D2B3343}" type="slidenum">
              <a:rPr lang="en-US" smtClean="0"/>
              <a:pPr/>
              <a:t>5</a:t>
            </a:fld>
            <a:endParaRPr lang="en-US"/>
          </a:p>
        </p:txBody>
      </p:sp>
    </p:spTree>
    <p:extLst>
      <p:ext uri="{BB962C8B-B14F-4D97-AF65-F5344CB8AC3E}">
        <p14:creationId xmlns:p14="http://schemas.microsoft.com/office/powerpoint/2010/main" val="3050829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of your</a:t>
            </a:r>
            <a:r>
              <a:rPr lang="en-US" baseline="0" dirty="0"/>
              <a:t> students will not have a planned path for college? How can Arizona@Work help with those students who do not head to college after high school? </a:t>
            </a:r>
            <a:endParaRPr lang="en-US" dirty="0"/>
          </a:p>
        </p:txBody>
      </p:sp>
      <p:sp>
        <p:nvSpPr>
          <p:cNvPr id="4" name="Slide Number Placeholder 3"/>
          <p:cNvSpPr>
            <a:spLocks noGrp="1"/>
          </p:cNvSpPr>
          <p:nvPr>
            <p:ph type="sldNum" sz="quarter" idx="10"/>
          </p:nvPr>
        </p:nvSpPr>
        <p:spPr/>
        <p:txBody>
          <a:bodyPr/>
          <a:lstStyle/>
          <a:p>
            <a:fld id="{30D4DE8C-D2F7-46CD-8952-10C24D2B3343}" type="slidenum">
              <a:rPr lang="en-US" smtClean="0"/>
              <a:pPr/>
              <a:t>6</a:t>
            </a:fld>
            <a:endParaRPr lang="en-US"/>
          </a:p>
        </p:txBody>
      </p:sp>
    </p:spTree>
    <p:extLst>
      <p:ext uri="{BB962C8B-B14F-4D97-AF65-F5344CB8AC3E}">
        <p14:creationId xmlns:p14="http://schemas.microsoft.com/office/powerpoint/2010/main" val="1433244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of you are aware of students whose families would benefit from the Arizona@Work resources?</a:t>
            </a:r>
            <a:r>
              <a:rPr lang="en-US" baseline="0" dirty="0"/>
              <a:t> How much do these services cost the student or their </a:t>
            </a:r>
            <a:r>
              <a:rPr lang="en-US" baseline="0"/>
              <a:t>family members?</a:t>
            </a:r>
            <a:endParaRPr lang="en-US"/>
          </a:p>
        </p:txBody>
      </p:sp>
      <p:sp>
        <p:nvSpPr>
          <p:cNvPr id="4" name="Slide Number Placeholder 3"/>
          <p:cNvSpPr>
            <a:spLocks noGrp="1"/>
          </p:cNvSpPr>
          <p:nvPr>
            <p:ph type="sldNum" sz="quarter" idx="10"/>
          </p:nvPr>
        </p:nvSpPr>
        <p:spPr/>
        <p:txBody>
          <a:bodyPr/>
          <a:lstStyle/>
          <a:p>
            <a:fld id="{30D4DE8C-D2F7-46CD-8952-10C24D2B3343}" type="slidenum">
              <a:rPr lang="en-US" smtClean="0"/>
              <a:pPr/>
              <a:t>7</a:t>
            </a:fld>
            <a:endParaRPr lang="en-US"/>
          </a:p>
        </p:txBody>
      </p:sp>
    </p:spTree>
    <p:extLst>
      <p:ext uri="{BB962C8B-B14F-4D97-AF65-F5344CB8AC3E}">
        <p14:creationId xmlns:p14="http://schemas.microsoft.com/office/powerpoint/2010/main" val="990740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D4DE8C-D2F7-46CD-8952-10C24D2B3343}" type="slidenum">
              <a:rPr lang="en-US" smtClean="0"/>
              <a:pPr/>
              <a:t>8</a:t>
            </a:fld>
            <a:endParaRPr lang="en-US"/>
          </a:p>
        </p:txBody>
      </p:sp>
    </p:spTree>
    <p:extLst>
      <p:ext uri="{BB962C8B-B14F-4D97-AF65-F5344CB8AC3E}">
        <p14:creationId xmlns:p14="http://schemas.microsoft.com/office/powerpoint/2010/main" val="3076406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D4DE8C-D2F7-46CD-8952-10C24D2B3343}" type="slidenum">
              <a:rPr lang="en-US" smtClean="0"/>
              <a:pPr/>
              <a:t>9</a:t>
            </a:fld>
            <a:endParaRPr lang="en-US"/>
          </a:p>
        </p:txBody>
      </p:sp>
    </p:spTree>
    <p:extLst>
      <p:ext uri="{BB962C8B-B14F-4D97-AF65-F5344CB8AC3E}">
        <p14:creationId xmlns:p14="http://schemas.microsoft.com/office/powerpoint/2010/main" val="4138635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0" y="0"/>
            <a:ext cx="9143998" cy="6857999"/>
          </a:xfrm>
          <a:prstGeom prst="rect">
            <a:avLst/>
          </a:prstGeom>
        </p:spPr>
      </p:pic>
      <p:sp>
        <p:nvSpPr>
          <p:cNvPr id="2" name="Title 1"/>
          <p:cNvSpPr>
            <a:spLocks noGrp="1"/>
          </p:cNvSpPr>
          <p:nvPr>
            <p:ph type="ctrTitle"/>
          </p:nvPr>
        </p:nvSpPr>
        <p:spPr>
          <a:xfrm>
            <a:off x="381000" y="5486400"/>
            <a:ext cx="5943600" cy="381000"/>
          </a:xfrm>
        </p:spPr>
        <p:txBody>
          <a:bodyPr/>
          <a:lstStyle>
            <a:lvl1pPr>
              <a:defRPr sz="2400"/>
            </a:lvl1pPr>
          </a:lstStyle>
          <a:p>
            <a:r>
              <a:rPr lang="en-US" dirty="0"/>
              <a:t>Click to edit Master title style</a:t>
            </a:r>
          </a:p>
        </p:txBody>
      </p:sp>
      <p:sp>
        <p:nvSpPr>
          <p:cNvPr id="3" name="Subtitle 2"/>
          <p:cNvSpPr>
            <a:spLocks noGrp="1"/>
          </p:cNvSpPr>
          <p:nvPr>
            <p:ph type="subTitle" idx="1"/>
          </p:nvPr>
        </p:nvSpPr>
        <p:spPr>
          <a:xfrm>
            <a:off x="381000" y="5181600"/>
            <a:ext cx="6400800" cy="304800"/>
          </a:xfrm>
          <a:prstGeom prst="rect">
            <a:avLst/>
          </a:prstGeom>
        </p:spPr>
        <p:txBody>
          <a:bodyPr/>
          <a:lstStyle>
            <a:lvl1pPr marL="0" indent="0" algn="l">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2" y="0"/>
            <a:ext cx="9143996" cy="6857998"/>
          </a:xfrm>
          <a:prstGeom prst="rect">
            <a:avLst/>
          </a:prstGeom>
        </p:spPr>
      </p:pic>
      <p:sp>
        <p:nvSpPr>
          <p:cNvPr id="2" name="Title 1"/>
          <p:cNvSpPr>
            <a:spLocks noGrp="1"/>
          </p:cNvSpPr>
          <p:nvPr>
            <p:ph type="ctrTitle"/>
          </p:nvPr>
        </p:nvSpPr>
        <p:spPr>
          <a:xfrm>
            <a:off x="381000" y="5486400"/>
            <a:ext cx="6096000" cy="381000"/>
          </a:xfrm>
        </p:spPr>
        <p:txBody>
          <a:bodyPr/>
          <a:lstStyle>
            <a:lvl1pPr>
              <a:defRPr sz="2400"/>
            </a:lvl1pPr>
          </a:lstStyle>
          <a:p>
            <a:r>
              <a:rPr lang="en-US" dirty="0"/>
              <a:t>Click to edit Master title style</a:t>
            </a:r>
          </a:p>
        </p:txBody>
      </p:sp>
      <p:sp>
        <p:nvSpPr>
          <p:cNvPr id="3" name="Subtitle 2"/>
          <p:cNvSpPr>
            <a:spLocks noGrp="1"/>
          </p:cNvSpPr>
          <p:nvPr>
            <p:ph type="subTitle" idx="1"/>
          </p:nvPr>
        </p:nvSpPr>
        <p:spPr>
          <a:xfrm>
            <a:off x="381000" y="5181600"/>
            <a:ext cx="6400800" cy="304800"/>
          </a:xfrm>
          <a:prstGeom prst="rect">
            <a:avLst/>
          </a:prstGeom>
        </p:spPr>
        <p:txBody>
          <a:bodyPr/>
          <a:lstStyle>
            <a:lvl1pPr marL="0" indent="0" algn="l">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0" y="0"/>
            <a:ext cx="9143998" cy="6857999"/>
          </a:xfrm>
          <a:prstGeom prst="rect">
            <a:avLst/>
          </a:prstGeom>
        </p:spPr>
      </p:pic>
      <p:sp>
        <p:nvSpPr>
          <p:cNvPr id="8" name="Title 1"/>
          <p:cNvSpPr>
            <a:spLocks noGrp="1"/>
          </p:cNvSpPr>
          <p:nvPr>
            <p:ph type="title"/>
          </p:nvPr>
        </p:nvSpPr>
        <p:spPr>
          <a:xfrm>
            <a:off x="381000" y="5410199"/>
            <a:ext cx="8305800" cy="304801"/>
          </a:xfrm>
        </p:spPr>
        <p:txBody>
          <a:bodyPr anchor="t"/>
          <a:lstStyle>
            <a:lvl1pPr algn="l">
              <a:defRPr sz="1400" b="0" cap="none" baseline="0">
                <a:solidFill>
                  <a:schemeClr val="tx2"/>
                </a:solidFill>
              </a:defRPr>
            </a:lvl1pPr>
          </a:lstStyle>
          <a:p>
            <a:r>
              <a:rPr lang="en-US" dirty="0"/>
              <a:t>Click to edit Master title style</a:t>
            </a:r>
          </a:p>
        </p:txBody>
      </p:sp>
      <p:sp>
        <p:nvSpPr>
          <p:cNvPr id="9" name="Text Placeholder 2"/>
          <p:cNvSpPr>
            <a:spLocks noGrp="1"/>
          </p:cNvSpPr>
          <p:nvPr>
            <p:ph type="body" idx="1"/>
          </p:nvPr>
        </p:nvSpPr>
        <p:spPr>
          <a:xfrm>
            <a:off x="381000" y="4889500"/>
            <a:ext cx="8305800" cy="520700"/>
          </a:xfrm>
          <a:prstGeom prst="rect">
            <a:avLst/>
          </a:prstGeom>
        </p:spPr>
        <p:txBody>
          <a:bodyPr anchor="b"/>
          <a:lstStyle>
            <a:lvl1pPr marL="0" indent="0">
              <a:buNone/>
              <a:defRPr sz="2400" b="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2" y="0"/>
            <a:ext cx="9143996" cy="6857998"/>
          </a:xfrm>
          <a:prstGeom prst="rect">
            <a:avLst/>
          </a:prstGeom>
        </p:spPr>
      </p:pic>
      <p:sp>
        <p:nvSpPr>
          <p:cNvPr id="2" name="Title 1"/>
          <p:cNvSpPr>
            <a:spLocks noGrp="1"/>
          </p:cNvSpPr>
          <p:nvPr>
            <p:ph type="title"/>
          </p:nvPr>
        </p:nvSpPr>
        <p:spPr>
          <a:xfrm>
            <a:off x="381000" y="5410199"/>
            <a:ext cx="8305800" cy="304801"/>
          </a:xfrm>
        </p:spPr>
        <p:txBody>
          <a:bodyPr anchor="t"/>
          <a:lstStyle>
            <a:lvl1pPr algn="l">
              <a:defRPr sz="1400" b="0" cap="none" baseline="0">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381000" y="4889500"/>
            <a:ext cx="8305800" cy="520700"/>
          </a:xfrm>
          <a:prstGeom prst="rect">
            <a:avLst/>
          </a:prstGeom>
        </p:spPr>
        <p:txBody>
          <a:bodyPr anchor="b"/>
          <a:lstStyle>
            <a:lvl1pPr marL="0" indent="0">
              <a:buNone/>
              <a:defRPr sz="2400" b="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381000"/>
          </a:xfrm>
        </p:spPr>
        <p:txBody>
          <a:bodyPr/>
          <a:lstStyle>
            <a:lvl1pPr>
              <a:defRPr/>
            </a:lvl1pPr>
          </a:lstStyle>
          <a:p>
            <a:r>
              <a:rPr lang="en-US" dirty="0"/>
              <a:t>Click to edit Master title style</a:t>
            </a:r>
          </a:p>
        </p:txBody>
      </p:sp>
      <p:sp>
        <p:nvSpPr>
          <p:cNvPr id="7" name="Content Placeholder 2"/>
          <p:cNvSpPr>
            <a:spLocks noGrp="1"/>
          </p:cNvSpPr>
          <p:nvPr>
            <p:ph idx="12"/>
          </p:nvPr>
        </p:nvSpPr>
        <p:spPr>
          <a:xfrm>
            <a:off x="457200" y="838200"/>
            <a:ext cx="8229600" cy="4648200"/>
          </a:xfrm>
          <a:prstGeom prst="rect">
            <a:avLst/>
          </a:prstGeom>
        </p:spPr>
        <p:txBody>
          <a:bodyPr/>
          <a:lstStyle>
            <a:lvl1pPr marL="0" indent="0">
              <a:buClr>
                <a:schemeClr val="tx1"/>
              </a:buClr>
              <a:buFont typeface="Arial" panose="020B0604020202020204" pitchFamily="34" charset="0"/>
              <a:buNone/>
              <a:defRPr sz="1800" b="0"/>
            </a:lvl1pPr>
            <a:lvl2pPr>
              <a:buClr>
                <a:schemeClr val="tx1"/>
              </a:buClr>
              <a:buFont typeface="Arial" pitchFamily="34" charset="0"/>
              <a:buChar char="•"/>
              <a:defRPr sz="1800">
                <a:solidFill>
                  <a:schemeClr val="tx2"/>
                </a:solidFill>
              </a:defRPr>
            </a:lvl2pPr>
            <a:lvl3pPr>
              <a:buClr>
                <a:schemeClr val="tx1"/>
              </a:buClr>
              <a:buFont typeface="Arial" pitchFamily="34" charset="0"/>
              <a:buChar char="‒"/>
              <a:defRPr sz="1600">
                <a:solidFill>
                  <a:schemeClr val="tx2"/>
                </a:solidFill>
              </a:defRPr>
            </a:lvl3pPr>
            <a:lvl4pPr>
              <a:buClr>
                <a:schemeClr val="tx1"/>
              </a:buClr>
              <a:defRPr sz="1600">
                <a:solidFill>
                  <a:schemeClr val="tx2"/>
                </a:solidFill>
              </a:defRPr>
            </a:lvl4pPr>
            <a:lvl5pPr>
              <a:buClr>
                <a:schemeClr val="tx1"/>
              </a:buClr>
              <a:defRPr sz="1400">
                <a:solidFill>
                  <a:schemeClr val="tx2"/>
                </a:solidFill>
              </a:defRPr>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457200" y="6400800"/>
            <a:ext cx="2819400" cy="403225"/>
          </a:xfrm>
          <a:prstGeom prst="rect">
            <a:avLst/>
          </a:prstGeom>
        </p:spPr>
        <p:txBody>
          <a:bodyPr vert="horz" lIns="91440" tIns="45720" rIns="91440" bIns="45720" rtlCol="0" anchor="b"/>
          <a:lstStyle>
            <a:lvl1pPr algn="l">
              <a:defRPr sz="900">
                <a:solidFill>
                  <a:srgbClr val="FFFFFF"/>
                </a:solidFill>
              </a:defRPr>
            </a:lvl1pPr>
          </a:lstStyle>
          <a:p>
            <a:r>
              <a:rPr lang="en-US" dirty="0"/>
              <a:t>Copyright © 2016 ARIZONA@WORK  |  Page </a:t>
            </a:r>
            <a:fld id="{4ABEEB7F-5D35-4DFD-AF40-0A9BA649E393}"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2"/>
          <p:cNvSpPr>
            <a:spLocks noGrp="1"/>
          </p:cNvSpPr>
          <p:nvPr>
            <p:ph idx="1"/>
          </p:nvPr>
        </p:nvSpPr>
        <p:spPr>
          <a:xfrm>
            <a:off x="457200" y="838200"/>
            <a:ext cx="4038600" cy="4648200"/>
          </a:xfrm>
          <a:prstGeom prst="rect">
            <a:avLst/>
          </a:prstGeom>
        </p:spPr>
        <p:txBody>
          <a:bodyPr/>
          <a:lstStyle>
            <a:lvl1pPr>
              <a:defRPr sz="1800" b="0"/>
            </a:lvl1pPr>
            <a:lvl2pPr>
              <a:buClr>
                <a:schemeClr val="tx1"/>
              </a:buClr>
              <a:buFont typeface="Arial" pitchFamily="34" charset="0"/>
              <a:buChar char="•"/>
              <a:defRPr sz="1800">
                <a:solidFill>
                  <a:schemeClr val="tx2"/>
                </a:solidFill>
              </a:defRPr>
            </a:lvl2pPr>
            <a:lvl3pPr>
              <a:buClr>
                <a:schemeClr val="tx1"/>
              </a:buClr>
              <a:buFont typeface="Arial" pitchFamily="34" charset="0"/>
              <a:buChar char="‒"/>
              <a:defRPr sz="1600">
                <a:solidFill>
                  <a:schemeClr val="tx2"/>
                </a:solidFill>
              </a:defRPr>
            </a:lvl3pPr>
            <a:lvl4pPr>
              <a:buClr>
                <a:schemeClr val="tx1"/>
              </a:buClr>
              <a:defRPr sz="1600">
                <a:solidFill>
                  <a:schemeClr val="tx2"/>
                </a:solidFill>
              </a:defRPr>
            </a:lvl4pPr>
            <a:lvl5pPr>
              <a:buClr>
                <a:schemeClr val="tx1"/>
              </a:buClr>
              <a:defRPr sz="1400">
                <a:solidFill>
                  <a:schemeClr val="tx2"/>
                </a:solidFill>
              </a:defRPr>
            </a:lvl5pPr>
          </a:lstStyle>
          <a:p>
            <a:pPr lvl="0"/>
            <a:r>
              <a:rPr lang="en-US" dirty="0"/>
              <a:t>Click to edit Master text styles</a:t>
            </a:r>
          </a:p>
          <a:p>
            <a:pPr lvl="1"/>
            <a:r>
              <a:rPr lang="en-US" dirty="0"/>
              <a:t>Second level</a:t>
            </a:r>
          </a:p>
          <a:p>
            <a:pPr lvl="2"/>
            <a:r>
              <a:rPr lang="en-US" dirty="0"/>
              <a:t>Third level</a:t>
            </a:r>
          </a:p>
        </p:txBody>
      </p:sp>
      <p:sp>
        <p:nvSpPr>
          <p:cNvPr id="9" name="Content Placeholder 2"/>
          <p:cNvSpPr>
            <a:spLocks noGrp="1"/>
          </p:cNvSpPr>
          <p:nvPr>
            <p:ph idx="12"/>
          </p:nvPr>
        </p:nvSpPr>
        <p:spPr>
          <a:xfrm>
            <a:off x="4648200" y="838200"/>
            <a:ext cx="4038600" cy="4648200"/>
          </a:xfrm>
          <a:prstGeom prst="rect">
            <a:avLst/>
          </a:prstGeom>
        </p:spPr>
        <p:txBody>
          <a:bodyPr/>
          <a:lstStyle>
            <a:lvl1pPr>
              <a:defRPr sz="1800" b="0"/>
            </a:lvl1pPr>
            <a:lvl2pPr>
              <a:buClr>
                <a:schemeClr val="tx1"/>
              </a:buClr>
              <a:buFont typeface="Arial" pitchFamily="34" charset="0"/>
              <a:buChar char="•"/>
              <a:defRPr sz="1800">
                <a:solidFill>
                  <a:schemeClr val="tx2"/>
                </a:solidFill>
              </a:defRPr>
            </a:lvl2pPr>
            <a:lvl3pPr>
              <a:buClr>
                <a:schemeClr val="tx1"/>
              </a:buClr>
              <a:buFont typeface="Arial" pitchFamily="34" charset="0"/>
              <a:buChar char="‒"/>
              <a:defRPr sz="1600">
                <a:solidFill>
                  <a:schemeClr val="tx2"/>
                </a:solidFill>
              </a:defRPr>
            </a:lvl3pPr>
            <a:lvl4pPr>
              <a:buClr>
                <a:schemeClr val="tx1"/>
              </a:buClr>
              <a:defRPr sz="1600">
                <a:solidFill>
                  <a:schemeClr val="tx2"/>
                </a:solidFill>
              </a:defRPr>
            </a:lvl4pPr>
            <a:lvl5pPr>
              <a:buClr>
                <a:schemeClr val="tx1"/>
              </a:buClr>
              <a:defRPr sz="1400">
                <a:solidFill>
                  <a:schemeClr val="tx2"/>
                </a:solidFill>
              </a:defRPr>
            </a:lvl5pPr>
          </a:lstStyle>
          <a:p>
            <a:pPr lvl="0"/>
            <a:r>
              <a:rPr lang="en-US" dirty="0"/>
              <a:t>Click to edit Master text styles</a:t>
            </a:r>
          </a:p>
          <a:p>
            <a:pPr lvl="1"/>
            <a:r>
              <a:rPr lang="en-US" dirty="0"/>
              <a:t>Second level</a:t>
            </a:r>
          </a:p>
          <a:p>
            <a:pPr lvl="2"/>
            <a:r>
              <a:rPr lang="en-US" dirty="0"/>
              <a:t>Third level</a:t>
            </a:r>
          </a:p>
        </p:txBody>
      </p:sp>
      <p:sp>
        <p:nvSpPr>
          <p:cNvPr id="7" name="Slide Number Placeholder 5"/>
          <p:cNvSpPr>
            <a:spLocks noGrp="1"/>
          </p:cNvSpPr>
          <p:nvPr>
            <p:ph type="sldNum" sz="quarter" idx="4"/>
          </p:nvPr>
        </p:nvSpPr>
        <p:spPr>
          <a:xfrm>
            <a:off x="457200" y="6400800"/>
            <a:ext cx="2819400" cy="403225"/>
          </a:xfrm>
          <a:prstGeom prst="rect">
            <a:avLst/>
          </a:prstGeom>
        </p:spPr>
        <p:txBody>
          <a:bodyPr vert="horz" lIns="91440" tIns="45720" rIns="91440" bIns="45720" rtlCol="0" anchor="b"/>
          <a:lstStyle>
            <a:lvl1pPr algn="l">
              <a:defRPr sz="900">
                <a:solidFill>
                  <a:srgbClr val="FFFFFF"/>
                </a:solidFill>
              </a:defRPr>
            </a:lvl1pPr>
          </a:lstStyle>
          <a:p>
            <a:r>
              <a:rPr lang="en-US" dirty="0"/>
              <a:t>Copyright © 2016 ARIZONA@WORK  |  Page </a:t>
            </a:r>
            <a:fld id="{4ABEEB7F-5D35-4DFD-AF40-0A9BA649E393}"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914400"/>
            <a:ext cx="4040188" cy="609600"/>
          </a:xfrm>
          <a:prstGeom prst="rect">
            <a:avLst/>
          </a:prstGeom>
        </p:spPr>
        <p:txBody>
          <a:bodyPr anchor="b"/>
          <a:lstStyle>
            <a:lvl1pPr marL="0" indent="0">
              <a:buNone/>
              <a:defRPr sz="2200" b="0">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914400"/>
            <a:ext cx="4041775" cy="609600"/>
          </a:xfrm>
          <a:prstGeom prst="rect">
            <a:avLst/>
          </a:prstGeom>
        </p:spPr>
        <p:txBody>
          <a:bodyPr anchor="b"/>
          <a:lstStyle>
            <a:lvl1pPr marL="0" indent="0">
              <a:buNone/>
              <a:defRPr sz="2200" b="0">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2"/>
          <p:cNvSpPr>
            <a:spLocks noGrp="1"/>
          </p:cNvSpPr>
          <p:nvPr>
            <p:ph idx="12"/>
          </p:nvPr>
        </p:nvSpPr>
        <p:spPr>
          <a:xfrm>
            <a:off x="466060" y="1524000"/>
            <a:ext cx="4038600" cy="3962400"/>
          </a:xfrm>
          <a:prstGeom prst="rect">
            <a:avLst/>
          </a:prstGeom>
        </p:spPr>
        <p:txBody>
          <a:bodyPr/>
          <a:lstStyle>
            <a:lvl1pPr>
              <a:defRPr sz="1800" b="0"/>
            </a:lvl1pPr>
            <a:lvl2pPr>
              <a:buClr>
                <a:schemeClr val="tx1"/>
              </a:buClr>
              <a:buFont typeface="Arial" pitchFamily="34" charset="0"/>
              <a:buChar char="•"/>
              <a:defRPr sz="1800">
                <a:solidFill>
                  <a:schemeClr val="tx2"/>
                </a:solidFill>
              </a:defRPr>
            </a:lvl2pPr>
            <a:lvl3pPr>
              <a:buClr>
                <a:schemeClr val="tx1"/>
              </a:buClr>
              <a:buFont typeface="Arial" pitchFamily="34" charset="0"/>
              <a:buChar char="‒"/>
              <a:defRPr sz="1600">
                <a:solidFill>
                  <a:schemeClr val="tx2"/>
                </a:solidFill>
              </a:defRPr>
            </a:lvl3pPr>
            <a:lvl4pPr>
              <a:buClr>
                <a:schemeClr val="tx1"/>
              </a:buClr>
              <a:defRPr sz="1600">
                <a:solidFill>
                  <a:schemeClr val="tx2"/>
                </a:solidFill>
              </a:defRPr>
            </a:lvl4pPr>
            <a:lvl5pPr>
              <a:buClr>
                <a:schemeClr val="tx1"/>
              </a:buClr>
              <a:defRPr sz="1400">
                <a:solidFill>
                  <a:schemeClr val="tx2"/>
                </a:solidFill>
              </a:defRPr>
            </a:lvl5pPr>
          </a:lstStyle>
          <a:p>
            <a:pPr lvl="0"/>
            <a:r>
              <a:rPr lang="en-US" dirty="0"/>
              <a:t>Click to edit Master text styles</a:t>
            </a:r>
          </a:p>
          <a:p>
            <a:pPr lvl="1"/>
            <a:r>
              <a:rPr lang="en-US" dirty="0"/>
              <a:t>Second level</a:t>
            </a:r>
          </a:p>
          <a:p>
            <a:pPr lvl="2"/>
            <a:r>
              <a:rPr lang="en-US" dirty="0"/>
              <a:t>Third level</a:t>
            </a:r>
          </a:p>
        </p:txBody>
      </p:sp>
      <p:sp>
        <p:nvSpPr>
          <p:cNvPr id="13" name="Content Placeholder 2"/>
          <p:cNvSpPr>
            <a:spLocks noGrp="1"/>
          </p:cNvSpPr>
          <p:nvPr>
            <p:ph idx="13"/>
          </p:nvPr>
        </p:nvSpPr>
        <p:spPr>
          <a:xfrm>
            <a:off x="4648200" y="1524000"/>
            <a:ext cx="4038600" cy="3962400"/>
          </a:xfrm>
          <a:prstGeom prst="rect">
            <a:avLst/>
          </a:prstGeom>
        </p:spPr>
        <p:txBody>
          <a:bodyPr/>
          <a:lstStyle>
            <a:lvl1pPr>
              <a:defRPr sz="1800" b="0"/>
            </a:lvl1pPr>
            <a:lvl2pPr>
              <a:buClr>
                <a:schemeClr val="tx1"/>
              </a:buClr>
              <a:buFont typeface="Arial" pitchFamily="34" charset="0"/>
              <a:buChar char="•"/>
              <a:defRPr sz="1800">
                <a:solidFill>
                  <a:schemeClr val="tx2"/>
                </a:solidFill>
              </a:defRPr>
            </a:lvl2pPr>
            <a:lvl3pPr>
              <a:buClr>
                <a:schemeClr val="tx1"/>
              </a:buClr>
              <a:buFont typeface="Arial" pitchFamily="34" charset="0"/>
              <a:buChar char="‒"/>
              <a:defRPr sz="1600">
                <a:solidFill>
                  <a:schemeClr val="tx2"/>
                </a:solidFill>
              </a:defRPr>
            </a:lvl3pPr>
            <a:lvl4pPr>
              <a:buClr>
                <a:schemeClr val="tx1"/>
              </a:buClr>
              <a:defRPr sz="1600">
                <a:solidFill>
                  <a:schemeClr val="tx2"/>
                </a:solidFill>
              </a:defRPr>
            </a:lvl4pPr>
            <a:lvl5pPr>
              <a:buClr>
                <a:schemeClr val="tx1"/>
              </a:buClr>
              <a:defRPr sz="1400">
                <a:solidFill>
                  <a:schemeClr val="tx2"/>
                </a:solidFill>
              </a:defRPr>
            </a:lvl5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a:spLocks noGrp="1"/>
          </p:cNvSpPr>
          <p:nvPr>
            <p:ph type="sldNum" sz="quarter" idx="4"/>
          </p:nvPr>
        </p:nvSpPr>
        <p:spPr>
          <a:xfrm>
            <a:off x="457200" y="6400800"/>
            <a:ext cx="2819400" cy="403225"/>
          </a:xfrm>
          <a:prstGeom prst="rect">
            <a:avLst/>
          </a:prstGeom>
        </p:spPr>
        <p:txBody>
          <a:bodyPr vert="horz" lIns="91440" tIns="45720" rIns="91440" bIns="45720" rtlCol="0" anchor="b"/>
          <a:lstStyle>
            <a:lvl1pPr algn="l">
              <a:defRPr sz="900">
                <a:solidFill>
                  <a:srgbClr val="FFFFFF"/>
                </a:solidFill>
              </a:defRPr>
            </a:lvl1pPr>
          </a:lstStyle>
          <a:p>
            <a:r>
              <a:rPr lang="en-US" dirty="0"/>
              <a:t>Copyright © 2016 ARIZONA@WORK  |  Page </a:t>
            </a:r>
            <a:fld id="{4ABEEB7F-5D35-4DFD-AF40-0A9BA649E39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5"/>
          <p:cNvSpPr>
            <a:spLocks noGrp="1"/>
          </p:cNvSpPr>
          <p:nvPr>
            <p:ph type="sldNum" sz="quarter" idx="4"/>
          </p:nvPr>
        </p:nvSpPr>
        <p:spPr>
          <a:xfrm>
            <a:off x="457200" y="6400800"/>
            <a:ext cx="2819400" cy="403225"/>
          </a:xfrm>
          <a:prstGeom prst="rect">
            <a:avLst/>
          </a:prstGeom>
        </p:spPr>
        <p:txBody>
          <a:bodyPr vert="horz" lIns="91440" tIns="45720" rIns="91440" bIns="45720" rtlCol="0" anchor="b"/>
          <a:lstStyle>
            <a:lvl1pPr algn="l">
              <a:defRPr sz="900">
                <a:solidFill>
                  <a:srgbClr val="FFFFFF"/>
                </a:solidFill>
              </a:defRPr>
            </a:lvl1pPr>
          </a:lstStyle>
          <a:p>
            <a:r>
              <a:rPr lang="en-US" dirty="0"/>
              <a:t>Copyright © 2016 ARIZONA@WORK  |  Page </a:t>
            </a:r>
            <a:fld id="{4ABEEB7F-5D35-4DFD-AF40-0A9BA649E393}"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457200" y="6400800"/>
            <a:ext cx="2819400" cy="403225"/>
          </a:xfrm>
          <a:prstGeom prst="rect">
            <a:avLst/>
          </a:prstGeom>
        </p:spPr>
        <p:txBody>
          <a:bodyPr vert="horz" lIns="91440" tIns="45720" rIns="91440" bIns="45720" rtlCol="0" anchor="b"/>
          <a:lstStyle>
            <a:lvl1pPr algn="l">
              <a:defRPr sz="900">
                <a:solidFill>
                  <a:srgbClr val="FFFFFF"/>
                </a:solidFill>
              </a:defRPr>
            </a:lvl1pPr>
          </a:lstStyle>
          <a:p>
            <a:r>
              <a:rPr lang="en-US"/>
              <a:t>Copyright © 2015 ARIZONA@WORK  |  Page </a:t>
            </a:r>
            <a:fld id="{4ABEEB7F-5D35-4DFD-AF40-0A9BA649E393}"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1" cstate="print"/>
          <a:stretch>
            <a:fillRect/>
          </a:stretch>
        </p:blipFill>
        <p:spPr>
          <a:xfrm>
            <a:off x="0" y="0"/>
            <a:ext cx="9143998" cy="6857999"/>
          </a:xfrm>
          <a:prstGeom prst="rect">
            <a:avLst/>
          </a:prstGeom>
        </p:spPr>
      </p:pic>
      <p:sp>
        <p:nvSpPr>
          <p:cNvPr id="2" name="Title Placeholder 1"/>
          <p:cNvSpPr>
            <a:spLocks noGrp="1"/>
          </p:cNvSpPr>
          <p:nvPr>
            <p:ph type="title"/>
          </p:nvPr>
        </p:nvSpPr>
        <p:spPr>
          <a:xfrm>
            <a:off x="457200" y="228600"/>
            <a:ext cx="8229600" cy="381000"/>
          </a:xfrm>
          <a:prstGeom prst="rect">
            <a:avLst/>
          </a:prstGeom>
        </p:spPr>
        <p:txBody>
          <a:bodyPr vert="horz" lIns="91440" tIns="45720" rIns="91440" bIns="45720" rtlCol="0" anchor="ctr">
            <a:noAutofit/>
          </a:bodyPr>
          <a:lstStyle/>
          <a:p>
            <a:r>
              <a:rPr lang="en-US" dirty="0"/>
              <a:t>Click to edit Master title style</a:t>
            </a:r>
          </a:p>
        </p:txBody>
      </p:sp>
      <p:sp>
        <p:nvSpPr>
          <p:cNvPr id="6" name="Slide Number Placeholder 5"/>
          <p:cNvSpPr>
            <a:spLocks noGrp="1"/>
          </p:cNvSpPr>
          <p:nvPr>
            <p:ph type="sldNum" sz="quarter" idx="4"/>
          </p:nvPr>
        </p:nvSpPr>
        <p:spPr>
          <a:xfrm>
            <a:off x="457200" y="6400800"/>
            <a:ext cx="2819400" cy="403225"/>
          </a:xfrm>
          <a:prstGeom prst="rect">
            <a:avLst/>
          </a:prstGeom>
        </p:spPr>
        <p:txBody>
          <a:bodyPr vert="horz" lIns="91440" tIns="45720" rIns="91440" bIns="45720" rtlCol="0" anchor="b"/>
          <a:lstStyle>
            <a:lvl1pPr algn="l">
              <a:defRPr sz="900">
                <a:solidFill>
                  <a:srgbClr val="FFFFFF"/>
                </a:solidFill>
              </a:defRPr>
            </a:lvl1pPr>
          </a:lstStyle>
          <a:p>
            <a:r>
              <a:rPr lang="en-US" dirty="0"/>
              <a:t>Copyright © 2016 ARIZONA@WORK  |  Page </a:t>
            </a:r>
            <a:fld id="{4ABEEB7F-5D35-4DFD-AF40-0A9BA649E39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61" r:id="rId4"/>
    <p:sldLayoutId id="2147483650" r:id="rId5"/>
    <p:sldLayoutId id="2147483652" r:id="rId6"/>
    <p:sldLayoutId id="2147483653" r:id="rId7"/>
    <p:sldLayoutId id="2147483654" r:id="rId8"/>
    <p:sldLayoutId id="2147483655" r:id="rId9"/>
  </p:sldLayoutIdLst>
  <p:hf hdr="0" ftr="0" dt="0"/>
  <p:txStyles>
    <p:titleStyle>
      <a:lvl1pPr algn="l" defTabSz="914400" rtl="0" eaLnBrk="1" latinLnBrk="0" hangingPunct="1">
        <a:spcBef>
          <a:spcPct val="0"/>
        </a:spcBef>
        <a:buNone/>
        <a:defRPr sz="2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1400" b="1"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hyperlink" Target="http://www.arizonaatwork.com/" TargetMode="Externa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gi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hyperlink" Target="http://www.azsnapcan.com/" TargetMode="External"/><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hyperlink" Target="mailto:SNAE&amp;Thelp@azdes.gov"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mailto:Lasetta.Hogans@phoenix.gov" TargetMode="Externa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www.azjobconnection.gov/"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7" y="0"/>
            <a:ext cx="9153427" cy="2743200"/>
          </a:xfrm>
        </p:spPr>
        <p:txBody>
          <a:bodyPr/>
          <a:lstStyle/>
          <a:p>
            <a:pPr algn="ctr"/>
            <a:endParaRPr lang="en-US" sz="4400" b="0" dirty="0">
              <a:solidFill>
                <a:schemeClr val="tx1">
                  <a:lumMod val="75000"/>
                </a:schemeClr>
              </a:solidFill>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4"/>
          </p:nvPr>
        </p:nvSpPr>
        <p:spPr/>
        <p:txBody>
          <a:bodyPr/>
          <a:lstStyle/>
          <a:p>
            <a:r>
              <a:rPr lang="en-US"/>
              <a:t>Copyright © 2016 ARIZONA@WORK  |  Page </a:t>
            </a:r>
            <a:fld id="{4ABEEB7F-5D35-4DFD-AF40-0A9BA649E393}" type="slidenum">
              <a:rPr lang="en-US" smtClean="0"/>
              <a:pPr/>
              <a:t>1</a:t>
            </a:fld>
            <a:endParaRPr lang="en-US" dirty="0"/>
          </a:p>
        </p:txBody>
      </p:sp>
      <p:pic>
        <p:nvPicPr>
          <p:cNvPr id="4" name="Picture 3" descr="Photo of diverse people with different occupations" title="Photo of diverse people with different occupat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2743200"/>
            <a:ext cx="9067800" cy="256800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 y="381000"/>
            <a:ext cx="5943600" cy="2233522"/>
          </a:xfrm>
          <a:prstGeom prst="rect">
            <a:avLst/>
          </a:prstGeom>
        </p:spPr>
      </p:pic>
    </p:spTree>
    <p:extLst>
      <p:ext uri="{BB962C8B-B14F-4D97-AF65-F5344CB8AC3E}">
        <p14:creationId xmlns:p14="http://schemas.microsoft.com/office/powerpoint/2010/main" val="3937939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534" y="139344"/>
            <a:ext cx="8639666" cy="1216725"/>
          </a:xfrm>
        </p:spPr>
        <p:txBody>
          <a:bodyPr/>
          <a:lstStyle/>
          <a:p>
            <a:r>
              <a:rPr lang="en-US" sz="2800" dirty="0">
                <a:solidFill>
                  <a:srgbClr val="002060"/>
                </a:solidFill>
                <a:latin typeface="Arial" panose="020B0604020202020204" pitchFamily="34" charset="0"/>
                <a:cs typeface="Arial" panose="020B0604020202020204" pitchFamily="34" charset="0"/>
              </a:rPr>
              <a:t>WIOA continued…</a:t>
            </a:r>
          </a:p>
        </p:txBody>
      </p:sp>
      <p:sp>
        <p:nvSpPr>
          <p:cNvPr id="5" name="Slide Number Placeholder 4"/>
          <p:cNvSpPr>
            <a:spLocks noGrp="1"/>
          </p:cNvSpPr>
          <p:nvPr>
            <p:ph type="sldNum" sz="quarter" idx="4"/>
          </p:nvPr>
        </p:nvSpPr>
        <p:spPr/>
        <p:txBody>
          <a:bodyPr/>
          <a:lstStyle/>
          <a:p>
            <a:r>
              <a:rPr lang="en-US" dirty="0">
                <a:solidFill>
                  <a:schemeClr val="bg2"/>
                </a:solidFill>
              </a:rPr>
              <a:t>Copyright © 2018 ARIZONA@WORK</a:t>
            </a:r>
          </a:p>
        </p:txBody>
      </p:sp>
      <p:cxnSp>
        <p:nvCxnSpPr>
          <p:cNvPr id="16" name="Straight Connector 15"/>
          <p:cNvCxnSpPr/>
          <p:nvPr/>
        </p:nvCxnSpPr>
        <p:spPr>
          <a:xfrm>
            <a:off x="152400" y="1595876"/>
            <a:ext cx="86868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itle 1"/>
          <p:cNvSpPr txBox="1">
            <a:spLocks/>
          </p:cNvSpPr>
          <p:nvPr/>
        </p:nvSpPr>
        <p:spPr>
          <a:xfrm>
            <a:off x="226243" y="2377641"/>
            <a:ext cx="8691513" cy="3124284"/>
          </a:xfrm>
          <a:prstGeom prst="rect">
            <a:avLst/>
          </a:prstGeom>
        </p:spPr>
        <p:txBody>
          <a:bodyPr vert="horz" lIns="91440" tIns="45720" rIns="91440" bIns="45720" rtlCol="0" anchor="ctr">
            <a:noAutofit/>
          </a:bodyPr>
          <a:lstStyle>
            <a:lvl1pPr algn="l" defTabSz="914400" rtl="0" eaLnBrk="1" latinLnBrk="0" hangingPunct="1">
              <a:spcBef>
                <a:spcPct val="0"/>
              </a:spcBef>
              <a:buNone/>
              <a:defRPr sz="2400" b="1" kern="1200">
                <a:solidFill>
                  <a:schemeClr val="tx1"/>
                </a:solidFill>
                <a:latin typeface="+mj-lt"/>
                <a:ea typeface="+mj-ea"/>
                <a:cs typeface="+mj-cs"/>
              </a:defRPr>
            </a:lvl1pPr>
          </a:lstStyle>
          <a:p>
            <a:endParaRPr lang="en-US" sz="1600" b="0" dirty="0"/>
          </a:p>
        </p:txBody>
      </p:sp>
      <p:sp>
        <p:nvSpPr>
          <p:cNvPr id="3" name="Rectangle 2"/>
          <p:cNvSpPr/>
          <p:nvPr/>
        </p:nvSpPr>
        <p:spPr>
          <a:xfrm>
            <a:off x="533400" y="1931566"/>
            <a:ext cx="7392104" cy="2677656"/>
          </a:xfrm>
          <a:prstGeom prst="rect">
            <a:avLst/>
          </a:prstGeom>
        </p:spPr>
        <p:txBody>
          <a:bodyPr wrap="square">
            <a:spAutoFit/>
          </a:bodyPr>
          <a:lstStyle/>
          <a:p>
            <a:pPr marL="285750" indent="-285750" algn="just">
              <a:buFont typeface="Arial" panose="020B0604020202020204" pitchFamily="34" charset="0"/>
              <a:buChar char="•"/>
            </a:pPr>
            <a:r>
              <a:rPr lang="en-US" sz="2400" dirty="0">
                <a:solidFill>
                  <a:schemeClr val="tx2"/>
                </a:solidFill>
                <a:latin typeface="Arial" panose="020B0604020202020204" pitchFamily="34" charset="0"/>
                <a:cs typeface="Times New Roman" panose="02020603050405020304" pitchFamily="18" charset="0"/>
              </a:rPr>
              <a:t>Provides state and local areas flexibility to collaborate across systems so there is a stronger alignment of the workforce, education, and economic development systems</a:t>
            </a:r>
          </a:p>
          <a:p>
            <a:pPr marL="285750" indent="-285750" algn="just">
              <a:buFont typeface="Arial" panose="020B0604020202020204" pitchFamily="34" charset="0"/>
              <a:buChar char="•"/>
            </a:pPr>
            <a:endParaRPr lang="en-US" sz="2400" dirty="0">
              <a:solidFill>
                <a:schemeClr val="tx2"/>
              </a:solidFill>
              <a:latin typeface="Arial" panose="020B0604020202020204" pitchFamily="34" charset="0"/>
              <a:cs typeface="Times New Roman" panose="02020603050405020304" pitchFamily="18" charset="0"/>
            </a:endParaRPr>
          </a:p>
          <a:p>
            <a:pPr marL="285750" indent="-285750" algn="just">
              <a:buFont typeface="Arial" panose="020B0604020202020204" pitchFamily="34" charset="0"/>
              <a:buChar char="•"/>
            </a:pPr>
            <a:r>
              <a:rPr lang="en-US" sz="2400" dirty="0">
                <a:solidFill>
                  <a:schemeClr val="tx2"/>
                </a:solidFill>
                <a:latin typeface="Arial" panose="020B0604020202020204" pitchFamily="34" charset="0"/>
                <a:cs typeface="Times New Roman" panose="02020603050405020304" pitchFamily="18" charset="0"/>
              </a:rPr>
              <a:t>Addresses the employment and skills needs of current employees, jobseekers, and employers. </a:t>
            </a:r>
          </a:p>
        </p:txBody>
      </p:sp>
    </p:spTree>
    <p:extLst>
      <p:ext uri="{BB962C8B-B14F-4D97-AF65-F5344CB8AC3E}">
        <p14:creationId xmlns:p14="http://schemas.microsoft.com/office/powerpoint/2010/main" val="2881930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9534" y="139344"/>
            <a:ext cx="8639666" cy="1456532"/>
          </a:xfrm>
        </p:spPr>
        <p:txBody>
          <a:bodyPr/>
          <a:lstStyle/>
          <a:p>
            <a:r>
              <a:rPr lang="en-US" sz="3600" dirty="0">
                <a:solidFill>
                  <a:srgbClr val="002060"/>
                </a:solidFill>
                <a:latin typeface="Arial" panose="020B0604020202020204" pitchFamily="34" charset="0"/>
                <a:cs typeface="Arial" panose="020B0604020202020204" pitchFamily="34" charset="0"/>
              </a:rPr>
              <a:t>Workforce Innovation and Opportunity Act (WIOA)</a:t>
            </a:r>
          </a:p>
        </p:txBody>
      </p:sp>
      <p:sp>
        <p:nvSpPr>
          <p:cNvPr id="5" name="Slide Number Placeholder 4"/>
          <p:cNvSpPr>
            <a:spLocks noGrp="1"/>
          </p:cNvSpPr>
          <p:nvPr>
            <p:ph type="sldNum" sz="quarter" idx="4"/>
          </p:nvPr>
        </p:nvSpPr>
        <p:spPr/>
        <p:txBody>
          <a:bodyPr/>
          <a:lstStyle/>
          <a:p>
            <a:r>
              <a:rPr lang="en-US" dirty="0">
                <a:solidFill>
                  <a:schemeClr val="bg2"/>
                </a:solidFill>
              </a:rPr>
              <a:t>Copyright © 2018 ARIZONA@WORK</a:t>
            </a:r>
          </a:p>
        </p:txBody>
      </p:sp>
      <p:cxnSp>
        <p:nvCxnSpPr>
          <p:cNvPr id="16" name="Straight Connector 15"/>
          <p:cNvCxnSpPr/>
          <p:nvPr/>
        </p:nvCxnSpPr>
        <p:spPr>
          <a:xfrm>
            <a:off x="152400" y="1595876"/>
            <a:ext cx="86868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152401" y="1679965"/>
            <a:ext cx="8757500" cy="381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400" b="1" kern="1200">
                <a:solidFill>
                  <a:schemeClr val="tx1"/>
                </a:solidFill>
                <a:latin typeface="+mj-lt"/>
                <a:ea typeface="+mj-ea"/>
                <a:cs typeface="+mj-cs"/>
              </a:defRPr>
            </a:lvl1pPr>
          </a:lstStyle>
          <a:p>
            <a:pPr>
              <a:spcBef>
                <a:spcPts val="0"/>
              </a:spcBef>
              <a:spcAft>
                <a:spcPts val="1200"/>
              </a:spcAft>
              <a:buClr>
                <a:srgbClr val="CC0000"/>
              </a:buClr>
            </a:pPr>
            <a:r>
              <a:rPr lang="en-US" dirty="0">
                <a:solidFill>
                  <a:schemeClr val="tx2"/>
                </a:solidFill>
                <a:latin typeface="Arial" panose="020B0604020202020204" pitchFamily="34" charset="0"/>
                <a:cs typeface="Arial" panose="020B0604020202020204" pitchFamily="34" charset="0"/>
              </a:rPr>
              <a:t>Adult Program</a:t>
            </a:r>
          </a:p>
        </p:txBody>
      </p:sp>
      <p:sp>
        <p:nvSpPr>
          <p:cNvPr id="18" name="Title 1"/>
          <p:cNvSpPr txBox="1">
            <a:spLocks/>
          </p:cNvSpPr>
          <p:nvPr/>
        </p:nvSpPr>
        <p:spPr>
          <a:xfrm>
            <a:off x="223886" y="2438316"/>
            <a:ext cx="8691513" cy="3124284"/>
          </a:xfrm>
          <a:prstGeom prst="rect">
            <a:avLst/>
          </a:prstGeom>
        </p:spPr>
        <p:txBody>
          <a:bodyPr vert="horz" lIns="91440" tIns="45720" rIns="91440" bIns="45720" rtlCol="0" anchor="ctr">
            <a:noAutofit/>
          </a:bodyPr>
          <a:lstStyle>
            <a:lvl1pPr algn="l" defTabSz="914400" rtl="0" eaLnBrk="1" latinLnBrk="0" hangingPunct="1">
              <a:spcBef>
                <a:spcPct val="0"/>
              </a:spcBef>
              <a:buNone/>
              <a:defRPr sz="2400" b="1" kern="1200">
                <a:solidFill>
                  <a:schemeClr val="tx1"/>
                </a:solidFill>
                <a:latin typeface="+mj-lt"/>
                <a:ea typeface="+mj-ea"/>
                <a:cs typeface="+mj-cs"/>
              </a:defRPr>
            </a:lvl1pPr>
          </a:lstStyle>
          <a:p>
            <a:endParaRPr lang="en-US" sz="1600" b="0" dirty="0"/>
          </a:p>
        </p:txBody>
      </p:sp>
      <p:sp>
        <p:nvSpPr>
          <p:cNvPr id="3" name="Rectangle 2"/>
          <p:cNvSpPr/>
          <p:nvPr/>
        </p:nvSpPr>
        <p:spPr>
          <a:xfrm>
            <a:off x="199534" y="2199723"/>
            <a:ext cx="8715282" cy="3877985"/>
          </a:xfrm>
          <a:prstGeom prst="rect">
            <a:avLst/>
          </a:prstGeom>
        </p:spPr>
        <p:txBody>
          <a:bodyPr wrap="square">
            <a:spAutoFit/>
          </a:bodyPr>
          <a:lstStyle/>
          <a:p>
            <a:pPr marL="285750" indent="-285750" algn="just">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Provides </a:t>
            </a:r>
            <a:r>
              <a:rPr lang="x-none" sz="2000" dirty="0">
                <a:solidFill>
                  <a:schemeClr val="tx2"/>
                </a:solidFill>
                <a:latin typeface="Arial" panose="020B0604020202020204" pitchFamily="34" charset="0"/>
                <a:cs typeface="Arial" panose="020B0604020202020204" pitchFamily="34" charset="0"/>
              </a:rPr>
              <a:t>workforce investment activities that increase the employment, retention, and earnings of adults ages 18 and older</a:t>
            </a:r>
            <a:r>
              <a:rPr lang="en-US" sz="2000" dirty="0">
                <a:solidFill>
                  <a:schemeClr val="tx2"/>
                </a:solidFill>
                <a:latin typeface="Arial" panose="020B0604020202020204" pitchFamily="34" charset="0"/>
                <a:cs typeface="Arial" panose="020B0604020202020204" pitchFamily="34" charset="0"/>
              </a:rPr>
              <a:t>.</a:t>
            </a:r>
          </a:p>
          <a:p>
            <a:pPr marL="285750" indent="-285750" algn="just">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I</a:t>
            </a:r>
            <a:r>
              <a:rPr lang="x-none" sz="2000" dirty="0">
                <a:solidFill>
                  <a:schemeClr val="tx2"/>
                </a:solidFill>
                <a:latin typeface="Arial" panose="020B0604020202020204" pitchFamily="34" charset="0"/>
                <a:cs typeface="Arial" panose="020B0604020202020204" pitchFamily="34" charset="0"/>
              </a:rPr>
              <a:t>mprove the quality of the workforce, reduce welfare dependency, and enhance the productivity and competitiveness of the nation’s economy</a:t>
            </a:r>
            <a:r>
              <a:rPr lang="en-US" sz="2400" dirty="0">
                <a:solidFill>
                  <a:schemeClr val="tx2"/>
                </a:solidFill>
                <a:latin typeface="Arial" panose="020B0604020202020204" pitchFamily="34" charset="0"/>
                <a:cs typeface="Arial" panose="020B0604020202020204" pitchFamily="34" charset="0"/>
              </a:rPr>
              <a:t>.</a:t>
            </a:r>
          </a:p>
          <a:p>
            <a:pPr lvl="0" algn="just"/>
            <a:endParaRPr lang="en-US" sz="2000" b="1" dirty="0">
              <a:solidFill>
                <a:schemeClr val="bg1">
                  <a:lumMod val="10000"/>
                </a:schemeClr>
              </a:solidFill>
              <a:latin typeface="Arial" panose="020B0604020202020204" pitchFamily="34" charset="0"/>
              <a:cs typeface="Arial" panose="020B0604020202020204" pitchFamily="34" charset="0"/>
            </a:endParaRPr>
          </a:p>
          <a:p>
            <a:pPr lvl="0" algn="just"/>
            <a:r>
              <a:rPr lang="x-none" sz="2000" b="1" dirty="0">
                <a:solidFill>
                  <a:schemeClr val="bg1">
                    <a:lumMod val="10000"/>
                  </a:schemeClr>
                </a:solidFill>
                <a:latin typeface="Arial" panose="020B0604020202020204" pitchFamily="34" charset="0"/>
                <a:cs typeface="Arial" panose="020B0604020202020204" pitchFamily="34" charset="0"/>
              </a:rPr>
              <a:t>All adults must:</a:t>
            </a:r>
            <a:endParaRPr lang="en-US" sz="2000" b="1" dirty="0">
              <a:solidFill>
                <a:schemeClr val="bg1">
                  <a:lumMod val="10000"/>
                </a:schemeClr>
              </a:solidFill>
              <a:latin typeface="Arial" panose="020B0604020202020204" pitchFamily="34" charset="0"/>
              <a:cs typeface="Arial" panose="020B0604020202020204" pitchFamily="34" charset="0"/>
            </a:endParaRPr>
          </a:p>
          <a:p>
            <a:pPr lvl="0" algn="just"/>
            <a:endParaRPr lang="en-US" sz="1400" dirty="0">
              <a:solidFill>
                <a:schemeClr val="bg1">
                  <a:lumMod val="10000"/>
                </a:schemeClr>
              </a:solidFill>
              <a:latin typeface="Arial" panose="020B0604020202020204" pitchFamily="34" charset="0"/>
              <a:cs typeface="Arial" panose="020B0604020202020204" pitchFamily="34" charset="0"/>
            </a:endParaRPr>
          </a:p>
          <a:p>
            <a:pPr marL="342900" indent="-342900" algn="just">
              <a:buFont typeface="+mj-lt"/>
              <a:buAutoNum type="arabicPeriod"/>
            </a:pPr>
            <a:r>
              <a:rPr lang="x-none" sz="2000" dirty="0">
                <a:solidFill>
                  <a:schemeClr val="bg1">
                    <a:lumMod val="10000"/>
                  </a:schemeClr>
                </a:solidFill>
                <a:latin typeface="Arial" panose="020B0604020202020204" pitchFamily="34" charset="0"/>
                <a:cs typeface="Arial" panose="020B0604020202020204" pitchFamily="34" charset="0"/>
              </a:rPr>
              <a:t>Be U.S. citizens or lawfully admitted permanent resident aliens, refugees, asylees, parolees or other immigrants authorized to work in the United States</a:t>
            </a:r>
            <a:r>
              <a:rPr lang="en-US" sz="2000" dirty="0">
                <a:solidFill>
                  <a:schemeClr val="bg1">
                    <a:lumMod val="10000"/>
                  </a:schemeClr>
                </a:solidFill>
                <a:latin typeface="Arial" panose="020B0604020202020204" pitchFamily="34" charset="0"/>
                <a:cs typeface="Arial" panose="020B0604020202020204" pitchFamily="34" charset="0"/>
              </a:rPr>
              <a:t>.</a:t>
            </a:r>
          </a:p>
          <a:p>
            <a:pPr marL="342900" indent="-342900" algn="just">
              <a:buFont typeface="+mj-lt"/>
              <a:buAutoNum type="arabicPeriod"/>
            </a:pPr>
            <a:r>
              <a:rPr lang="x-none" sz="2000" dirty="0">
                <a:solidFill>
                  <a:schemeClr val="bg1">
                    <a:lumMod val="10000"/>
                  </a:schemeClr>
                </a:solidFill>
                <a:latin typeface="Arial" panose="020B0604020202020204" pitchFamily="34" charset="0"/>
                <a:cs typeface="Arial" panose="020B0604020202020204" pitchFamily="34" charset="0"/>
              </a:rPr>
              <a:t>Meet Selective Service Registration requirements, if applicable</a:t>
            </a:r>
            <a:r>
              <a:rPr lang="en-US" dirty="0">
                <a:solidFill>
                  <a:schemeClr val="bg1">
                    <a:lumMod val="10000"/>
                  </a:schemeClr>
                </a:solidFill>
                <a:latin typeface="Arial" panose="020B0604020202020204" pitchFamily="34" charset="0"/>
                <a:cs typeface="Arial" panose="020B0604020202020204" pitchFamily="34" charset="0"/>
              </a:rPr>
              <a:t>.</a:t>
            </a:r>
          </a:p>
          <a:p>
            <a:pPr lvl="0"/>
            <a:endParaRPr lang="en-US" sz="1400" dirty="0">
              <a:solidFill>
                <a:schemeClr val="bg1">
                  <a:lumMod val="10000"/>
                </a:schemeClr>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564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0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000"/>
                                        <p:tgtEl>
                                          <p:spTgt spid="3">
                                            <p:txEl>
                                              <p:pRg st="5" end="5"/>
                                            </p:txEl>
                                          </p:spTgt>
                                        </p:tgtEl>
                                      </p:cBhvr>
                                    </p:animEffect>
                                    <p:anim calcmode="lin" valueType="num">
                                      <p:cBhvr>
                                        <p:cTn id="2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1000"/>
                                        <p:tgtEl>
                                          <p:spTgt spid="3">
                                            <p:txEl>
                                              <p:pRg st="6" end="6"/>
                                            </p:txEl>
                                          </p:spTgt>
                                        </p:tgtEl>
                                      </p:cBhvr>
                                    </p:animEffect>
                                    <p:anim calcmode="lin" valueType="num">
                                      <p:cBhvr>
                                        <p:cTn id="3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9534" y="139344"/>
            <a:ext cx="5854896" cy="837070"/>
          </a:xfrm>
        </p:spPr>
        <p:txBody>
          <a:bodyPr/>
          <a:lstStyle/>
          <a:p>
            <a:r>
              <a:rPr lang="en-US" sz="3600" dirty="0">
                <a:solidFill>
                  <a:srgbClr val="002060"/>
                </a:solidFill>
                <a:latin typeface="Arial" panose="020B0604020202020204" pitchFamily="34" charset="0"/>
                <a:cs typeface="Arial" panose="020B0604020202020204" pitchFamily="34" charset="0"/>
              </a:rPr>
              <a:t>WIOA continued….</a:t>
            </a:r>
          </a:p>
        </p:txBody>
      </p:sp>
      <p:sp>
        <p:nvSpPr>
          <p:cNvPr id="5" name="Slide Number Placeholder 4"/>
          <p:cNvSpPr>
            <a:spLocks noGrp="1"/>
          </p:cNvSpPr>
          <p:nvPr>
            <p:ph type="sldNum" sz="quarter" idx="4"/>
          </p:nvPr>
        </p:nvSpPr>
        <p:spPr/>
        <p:txBody>
          <a:bodyPr/>
          <a:lstStyle/>
          <a:p>
            <a:r>
              <a:rPr lang="en-US" dirty="0">
                <a:solidFill>
                  <a:schemeClr val="bg2"/>
                </a:solidFill>
              </a:rPr>
              <a:t>Copyright © 2018 ARIZONA@WORK</a:t>
            </a:r>
          </a:p>
        </p:txBody>
      </p:sp>
      <p:cxnSp>
        <p:nvCxnSpPr>
          <p:cNvPr id="16" name="Straight Connector 15"/>
          <p:cNvCxnSpPr/>
          <p:nvPr/>
        </p:nvCxnSpPr>
        <p:spPr>
          <a:xfrm>
            <a:off x="186211" y="976414"/>
            <a:ext cx="86868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171463" y="1096811"/>
            <a:ext cx="8388349" cy="381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400" b="1" kern="1200">
                <a:solidFill>
                  <a:schemeClr val="tx1"/>
                </a:solidFill>
                <a:latin typeface="+mj-lt"/>
                <a:ea typeface="+mj-ea"/>
                <a:cs typeface="+mj-cs"/>
              </a:defRPr>
            </a:lvl1pPr>
          </a:lstStyle>
          <a:p>
            <a:r>
              <a:rPr lang="en-US" dirty="0">
                <a:solidFill>
                  <a:schemeClr val="tx2"/>
                </a:solidFill>
                <a:latin typeface="Arial" panose="020B0604020202020204" pitchFamily="34" charset="0"/>
                <a:cs typeface="Arial" panose="020B0604020202020204" pitchFamily="34" charset="0"/>
              </a:rPr>
              <a:t>Youth Program</a:t>
            </a:r>
          </a:p>
        </p:txBody>
      </p:sp>
      <p:sp>
        <p:nvSpPr>
          <p:cNvPr id="18" name="Title 1"/>
          <p:cNvSpPr txBox="1">
            <a:spLocks/>
          </p:cNvSpPr>
          <p:nvPr/>
        </p:nvSpPr>
        <p:spPr>
          <a:xfrm>
            <a:off x="171463" y="2362200"/>
            <a:ext cx="8691513" cy="300249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400" b="1" kern="1200">
                <a:solidFill>
                  <a:schemeClr val="tx1"/>
                </a:solidFill>
                <a:latin typeface="+mj-lt"/>
                <a:ea typeface="+mj-ea"/>
                <a:cs typeface="+mj-cs"/>
              </a:defRPr>
            </a:lvl1pPr>
          </a:lstStyle>
          <a:p>
            <a:endParaRPr lang="en-US" sz="1600" b="0" dirty="0"/>
          </a:p>
        </p:txBody>
      </p:sp>
      <p:sp>
        <p:nvSpPr>
          <p:cNvPr id="3" name="Rectangle 2"/>
          <p:cNvSpPr/>
          <p:nvPr/>
        </p:nvSpPr>
        <p:spPr>
          <a:xfrm>
            <a:off x="164089" y="1523006"/>
            <a:ext cx="8686014" cy="646331"/>
          </a:xfrm>
          <a:prstGeom prst="rect">
            <a:avLst/>
          </a:prstGeom>
        </p:spPr>
        <p:txBody>
          <a:bodyPr wrap="square">
            <a:spAutoFit/>
          </a:bodyPr>
          <a:lstStyle/>
          <a:p>
            <a:r>
              <a:rPr lang="en-US" dirty="0">
                <a:solidFill>
                  <a:schemeClr val="tx2"/>
                </a:solidFill>
                <a:latin typeface="Arial" panose="020B0604020202020204" pitchFamily="34" charset="0"/>
                <a:cs typeface="Arial" panose="020B0604020202020204" pitchFamily="34" charset="0"/>
              </a:rPr>
              <a:t>Designed to prepare Arizona’s youth to enter either post-secondary education, training or employment upon completion of secondary education.</a:t>
            </a:r>
          </a:p>
        </p:txBody>
      </p:sp>
      <p:sp>
        <p:nvSpPr>
          <p:cNvPr id="10" name="Rectangle 9"/>
          <p:cNvSpPr/>
          <p:nvPr/>
        </p:nvSpPr>
        <p:spPr>
          <a:xfrm>
            <a:off x="164089" y="2230892"/>
            <a:ext cx="8534399" cy="3677930"/>
          </a:xfrm>
          <a:prstGeom prst="rect">
            <a:avLst/>
          </a:prstGeom>
        </p:spPr>
        <p:txBody>
          <a:bodyPr wrap="square">
            <a:spAutoFit/>
          </a:bodyPr>
          <a:lstStyle/>
          <a:p>
            <a:endParaRPr lang="en-US" sz="1200" b="1" dirty="0">
              <a:solidFill>
                <a:schemeClr val="bg2">
                  <a:lumMod val="10000"/>
                </a:schemeClr>
              </a:solidFill>
              <a:latin typeface="Arial" panose="020B0604020202020204" pitchFamily="34" charset="0"/>
              <a:cs typeface="Arial" panose="020B0604020202020204" pitchFamily="34" charset="0"/>
            </a:endParaRPr>
          </a:p>
          <a:p>
            <a:r>
              <a:rPr lang="en-US" b="1" dirty="0">
                <a:solidFill>
                  <a:schemeClr val="bg2">
                    <a:lumMod val="10000"/>
                  </a:schemeClr>
                </a:solidFill>
                <a:latin typeface="Arial" panose="020B0604020202020204" pitchFamily="34" charset="0"/>
                <a:cs typeface="Arial" panose="020B0604020202020204" pitchFamily="34" charset="0"/>
              </a:rPr>
              <a:t>Serves Out-of-School Youth (ages 16 -24) and In-School Youth (ages 14-21)</a:t>
            </a:r>
          </a:p>
          <a:p>
            <a:r>
              <a:rPr lang="en-US" sz="1600" dirty="0">
                <a:solidFill>
                  <a:schemeClr val="bg2">
                    <a:lumMod val="10000"/>
                  </a:schemeClr>
                </a:solidFill>
                <a:latin typeface="Arial" panose="020B0604020202020204" pitchFamily="34" charset="0"/>
                <a:cs typeface="Arial" panose="020B0604020202020204" pitchFamily="34" charset="0"/>
              </a:rPr>
              <a:t>Must meet income requirement, if required and have at least 1 of 8 specified barriers to employment:</a:t>
            </a:r>
          </a:p>
          <a:p>
            <a:endParaRPr lang="en-US" sz="1200" dirty="0">
              <a:solidFill>
                <a:schemeClr val="bg2">
                  <a:lumMod val="10000"/>
                </a:schemeClr>
              </a:solidFill>
              <a:latin typeface="Arial" panose="020B0604020202020204" pitchFamily="34" charset="0"/>
              <a:cs typeface="Arial" panose="020B0604020202020204" pitchFamily="34" charset="0"/>
            </a:endParaRPr>
          </a:p>
          <a:p>
            <a:pPr marL="342900" indent="-342900">
              <a:buFont typeface="+mj-lt"/>
              <a:buAutoNum type="arabicPeriod"/>
              <a:tabLst>
                <a:tab pos="1371600" algn="l"/>
              </a:tabLst>
            </a:pPr>
            <a:r>
              <a:rPr lang="en-US" sz="1600" dirty="0">
                <a:solidFill>
                  <a:schemeClr val="tx2"/>
                </a:solidFill>
                <a:latin typeface="Arial" panose="020B0604020202020204" pitchFamily="34" charset="0"/>
                <a:ea typeface="Times New Roman"/>
                <a:cs typeface="Arial" panose="020B0604020202020204" pitchFamily="34" charset="0"/>
              </a:rPr>
              <a:t>School dropout.</a:t>
            </a:r>
          </a:p>
          <a:p>
            <a:pPr marL="342900" indent="-342900">
              <a:buFont typeface="+mj-lt"/>
              <a:buAutoNum type="arabicPeriod"/>
              <a:tabLst>
                <a:tab pos="1371600" algn="l"/>
              </a:tabLst>
            </a:pPr>
            <a:r>
              <a:rPr lang="en-US" sz="1600" dirty="0">
                <a:solidFill>
                  <a:schemeClr val="tx2"/>
                </a:solidFill>
                <a:latin typeface="Arial" panose="020B0604020202020204" pitchFamily="34" charset="0"/>
                <a:ea typeface="Times New Roman"/>
                <a:cs typeface="Arial" panose="020B0604020202020204" pitchFamily="34" charset="0"/>
              </a:rPr>
              <a:t>Basic skills deficient.</a:t>
            </a:r>
          </a:p>
          <a:p>
            <a:pPr marL="342900" indent="-342900">
              <a:buFont typeface="+mj-lt"/>
              <a:buAutoNum type="arabicPeriod"/>
              <a:tabLst>
                <a:tab pos="1371600" algn="l"/>
              </a:tabLst>
            </a:pPr>
            <a:r>
              <a:rPr lang="en-US" sz="1600" dirty="0">
                <a:solidFill>
                  <a:schemeClr val="tx2"/>
                </a:solidFill>
                <a:latin typeface="Arial" panose="020B0604020202020204" pitchFamily="34" charset="0"/>
                <a:ea typeface="Times New Roman"/>
                <a:cs typeface="Arial" panose="020B0604020202020204" pitchFamily="34" charset="0"/>
              </a:rPr>
              <a:t>English language learner.</a:t>
            </a:r>
          </a:p>
          <a:p>
            <a:pPr marL="342900" indent="-342900">
              <a:buFont typeface="+mj-lt"/>
              <a:buAutoNum type="arabicPeriod"/>
              <a:tabLst>
                <a:tab pos="1371600" algn="l"/>
              </a:tabLst>
            </a:pPr>
            <a:r>
              <a:rPr lang="en-US" sz="1600" dirty="0">
                <a:solidFill>
                  <a:schemeClr val="tx2"/>
                </a:solidFill>
                <a:latin typeface="Arial" panose="020B0604020202020204" pitchFamily="34" charset="0"/>
                <a:ea typeface="Times New Roman"/>
                <a:cs typeface="Arial" panose="020B0604020202020204" pitchFamily="34" charset="0"/>
              </a:rPr>
              <a:t>Pregnant or parenting.</a:t>
            </a:r>
          </a:p>
          <a:p>
            <a:pPr marL="342900" indent="-342900">
              <a:buFont typeface="+mj-lt"/>
              <a:buAutoNum type="arabicPeriod"/>
              <a:tabLst>
                <a:tab pos="1371600" algn="l"/>
              </a:tabLst>
            </a:pPr>
            <a:r>
              <a:rPr lang="en-US" sz="1600" dirty="0">
                <a:solidFill>
                  <a:schemeClr val="tx2"/>
                </a:solidFill>
                <a:latin typeface="Arial" panose="020B0604020202020204" pitchFamily="34" charset="0"/>
                <a:ea typeface="Times New Roman"/>
                <a:cs typeface="Arial" panose="020B0604020202020204" pitchFamily="34" charset="0"/>
              </a:rPr>
              <a:t>Homeless, runaway, or foster child.</a:t>
            </a:r>
          </a:p>
          <a:p>
            <a:pPr marL="342900" indent="-342900">
              <a:buFont typeface="+mj-lt"/>
              <a:buAutoNum type="arabicPeriod"/>
              <a:tabLst>
                <a:tab pos="1371600" algn="l"/>
              </a:tabLst>
            </a:pPr>
            <a:r>
              <a:rPr lang="en-US" sz="1600" dirty="0">
                <a:solidFill>
                  <a:schemeClr val="tx2"/>
                </a:solidFill>
                <a:latin typeface="Arial" panose="020B0604020202020204" pitchFamily="34" charset="0"/>
                <a:ea typeface="Times New Roman"/>
                <a:cs typeface="Arial" panose="020B0604020202020204" pitchFamily="34" charset="0"/>
              </a:rPr>
              <a:t>Ex-offender.</a:t>
            </a:r>
          </a:p>
          <a:p>
            <a:pPr marL="342900" indent="-342900">
              <a:buFont typeface="+mj-lt"/>
              <a:buAutoNum type="arabicPeriod"/>
              <a:tabLst>
                <a:tab pos="1371600" algn="l"/>
              </a:tabLst>
            </a:pPr>
            <a:r>
              <a:rPr lang="en-US" sz="1600" dirty="0">
                <a:solidFill>
                  <a:schemeClr val="tx2"/>
                </a:solidFill>
                <a:latin typeface="Arial" panose="020B0604020202020204" pitchFamily="34" charset="0"/>
                <a:ea typeface="Times New Roman"/>
                <a:cs typeface="Arial" panose="020B0604020202020204" pitchFamily="34" charset="0"/>
              </a:rPr>
              <a:t>Disability.</a:t>
            </a:r>
          </a:p>
          <a:p>
            <a:pPr marL="342900" indent="-342900">
              <a:buFont typeface="+mj-lt"/>
              <a:buAutoNum type="arabicPeriod"/>
              <a:tabLst>
                <a:tab pos="1371600" algn="l"/>
              </a:tabLst>
            </a:pPr>
            <a:r>
              <a:rPr lang="en-US" sz="1600" dirty="0">
                <a:solidFill>
                  <a:schemeClr val="tx2"/>
                </a:solidFill>
                <a:latin typeface="Arial" panose="020B0604020202020204" pitchFamily="34" charset="0"/>
                <a:ea typeface="Times New Roman"/>
                <a:cs typeface="Arial" panose="020B0604020202020204" pitchFamily="34" charset="0"/>
              </a:rPr>
              <a:t>Requires assistance to complete an educational program, or to secure and hold employment.</a:t>
            </a:r>
            <a:endParaRPr lang="en-US" sz="1600" dirty="0">
              <a:solidFill>
                <a:schemeClr val="tx2"/>
              </a:solidFill>
              <a:latin typeface="Arial" panose="020B0604020202020204" pitchFamily="34" charset="0"/>
              <a:cs typeface="Arial" panose="020B0604020202020204" pitchFamily="34" charset="0"/>
            </a:endParaRPr>
          </a:p>
          <a:p>
            <a:pPr marL="342900" indent="-342900">
              <a:buFont typeface="+mj-lt"/>
              <a:buAutoNum type="arabicPeriod"/>
            </a:pPr>
            <a:endParaRPr lang="en-US" sz="1500" dirty="0">
              <a:solidFill>
                <a:schemeClr val="bg2">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281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9534" y="139344"/>
            <a:ext cx="5854896" cy="1456532"/>
          </a:xfrm>
        </p:spPr>
        <p:txBody>
          <a:bodyPr/>
          <a:lstStyle/>
          <a:p>
            <a:r>
              <a:rPr lang="en-US" sz="3600" dirty="0">
                <a:solidFill>
                  <a:srgbClr val="002060"/>
                </a:solidFill>
                <a:latin typeface="Arial" panose="020B0604020202020204" pitchFamily="34" charset="0"/>
                <a:cs typeface="Arial" panose="020B0604020202020204" pitchFamily="34" charset="0"/>
              </a:rPr>
              <a:t>WIOA continued….</a:t>
            </a:r>
          </a:p>
        </p:txBody>
      </p:sp>
      <p:sp>
        <p:nvSpPr>
          <p:cNvPr id="5" name="Slide Number Placeholder 4"/>
          <p:cNvSpPr>
            <a:spLocks noGrp="1"/>
          </p:cNvSpPr>
          <p:nvPr>
            <p:ph type="sldNum" sz="quarter" idx="4"/>
          </p:nvPr>
        </p:nvSpPr>
        <p:spPr>
          <a:xfrm>
            <a:off x="307582" y="6398280"/>
            <a:ext cx="2819400" cy="403225"/>
          </a:xfrm>
        </p:spPr>
        <p:txBody>
          <a:bodyPr/>
          <a:lstStyle/>
          <a:p>
            <a:r>
              <a:rPr lang="en-US" sz="1000" dirty="0">
                <a:solidFill>
                  <a:schemeClr val="bg2"/>
                </a:solidFill>
              </a:rPr>
              <a:t>Copyright © 2018 ARIZONA@WORK</a:t>
            </a:r>
          </a:p>
        </p:txBody>
      </p:sp>
      <p:cxnSp>
        <p:nvCxnSpPr>
          <p:cNvPr id="16" name="Straight Connector 15"/>
          <p:cNvCxnSpPr/>
          <p:nvPr/>
        </p:nvCxnSpPr>
        <p:spPr>
          <a:xfrm>
            <a:off x="287836" y="1219200"/>
            <a:ext cx="86868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80159" y="1559185"/>
            <a:ext cx="8388349" cy="381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400" b="1" kern="1200">
                <a:solidFill>
                  <a:schemeClr val="tx1"/>
                </a:solidFill>
                <a:latin typeface="+mj-lt"/>
                <a:ea typeface="+mj-ea"/>
                <a:cs typeface="+mj-cs"/>
              </a:defRPr>
            </a:lvl1pPr>
          </a:lstStyle>
          <a:p>
            <a:pPr marL="114300"/>
            <a:r>
              <a:rPr lang="en-US" dirty="0">
                <a:solidFill>
                  <a:schemeClr val="tx2"/>
                </a:solidFill>
                <a:latin typeface="Arial" panose="020B0604020202020204" pitchFamily="34" charset="0"/>
                <a:cs typeface="Arial" panose="020B0604020202020204" pitchFamily="34" charset="0"/>
              </a:rPr>
              <a:t>Youth Program Services include:</a:t>
            </a:r>
          </a:p>
        </p:txBody>
      </p:sp>
      <p:sp>
        <p:nvSpPr>
          <p:cNvPr id="18" name="Title 1"/>
          <p:cNvSpPr txBox="1">
            <a:spLocks/>
          </p:cNvSpPr>
          <p:nvPr/>
        </p:nvSpPr>
        <p:spPr>
          <a:xfrm>
            <a:off x="-71422" y="2432485"/>
            <a:ext cx="8691513" cy="3124284"/>
          </a:xfrm>
          <a:prstGeom prst="rect">
            <a:avLst/>
          </a:prstGeom>
        </p:spPr>
        <p:txBody>
          <a:bodyPr vert="horz" lIns="91440" tIns="45720" rIns="91440" bIns="45720" rtlCol="0" anchor="ctr">
            <a:noAutofit/>
          </a:bodyPr>
          <a:lstStyle>
            <a:lvl1pPr algn="l" defTabSz="914400" rtl="0" eaLnBrk="1" latinLnBrk="0" hangingPunct="1">
              <a:spcBef>
                <a:spcPct val="0"/>
              </a:spcBef>
              <a:buNone/>
              <a:defRPr sz="2400" b="1" kern="1200">
                <a:solidFill>
                  <a:schemeClr val="tx1"/>
                </a:solidFill>
                <a:latin typeface="+mj-lt"/>
                <a:ea typeface="+mj-ea"/>
                <a:cs typeface="+mj-cs"/>
              </a:defRPr>
            </a:lvl1pPr>
          </a:lstStyle>
          <a:p>
            <a:endParaRPr lang="en-US" sz="1600" b="0" dirty="0"/>
          </a:p>
        </p:txBody>
      </p:sp>
      <p:sp>
        <p:nvSpPr>
          <p:cNvPr id="3" name="Rectangle 2"/>
          <p:cNvSpPr/>
          <p:nvPr/>
        </p:nvSpPr>
        <p:spPr>
          <a:xfrm>
            <a:off x="2192836" y="2201387"/>
            <a:ext cx="6781800" cy="3416320"/>
          </a:xfrm>
          <a:prstGeom prst="rect">
            <a:avLst/>
          </a:prstGeom>
        </p:spPr>
        <p:txBody>
          <a:bodyPr wrap="square">
            <a:spAutoFit/>
          </a:bodyPr>
          <a:lstStyle/>
          <a:p>
            <a:pPr marL="971550" lvl="1" indent="-457200">
              <a:buFont typeface="Arial" panose="020B0604020202020204" pitchFamily="34" charset="0"/>
              <a:buChar char="•"/>
            </a:pPr>
            <a:r>
              <a:rPr lang="en-US" sz="2400" dirty="0">
                <a:solidFill>
                  <a:schemeClr val="tx2"/>
                </a:solidFill>
                <a:latin typeface="Arial" panose="020B0604020202020204" pitchFamily="34" charset="0"/>
                <a:cs typeface="Arial" panose="020B0604020202020204" pitchFamily="34" charset="0"/>
              </a:rPr>
              <a:t>Tutoring, training, and instruction for completion of secondary school  </a:t>
            </a:r>
          </a:p>
          <a:p>
            <a:pPr marL="971550" lvl="1" indent="-457200">
              <a:buFont typeface="Arial" panose="020B0604020202020204" pitchFamily="34" charset="0"/>
              <a:buChar char="•"/>
            </a:pPr>
            <a:r>
              <a:rPr lang="en-US" sz="2400" dirty="0">
                <a:solidFill>
                  <a:schemeClr val="tx2"/>
                </a:solidFill>
                <a:latin typeface="Arial" panose="020B0604020202020204" pitchFamily="34" charset="0"/>
                <a:cs typeface="Arial" panose="020B0604020202020204" pitchFamily="34" charset="0"/>
              </a:rPr>
              <a:t>Mentoring  </a:t>
            </a:r>
          </a:p>
          <a:p>
            <a:pPr marL="971550" lvl="1" indent="-457200">
              <a:buFont typeface="Arial" panose="020B0604020202020204" pitchFamily="34" charset="0"/>
              <a:buChar char="•"/>
            </a:pPr>
            <a:r>
              <a:rPr lang="en-US" sz="2400" dirty="0">
                <a:solidFill>
                  <a:schemeClr val="tx2"/>
                </a:solidFill>
                <a:latin typeface="Arial" panose="020B0604020202020204" pitchFamily="34" charset="0"/>
                <a:cs typeface="Arial" panose="020B0604020202020204" pitchFamily="34" charset="0"/>
              </a:rPr>
              <a:t>Work experience through internships, apprenticeships, job shadowing</a:t>
            </a:r>
          </a:p>
          <a:p>
            <a:pPr marL="971550" lvl="1" indent="-457200">
              <a:buFont typeface="Arial" panose="020B0604020202020204" pitchFamily="34" charset="0"/>
              <a:buChar char="•"/>
            </a:pPr>
            <a:r>
              <a:rPr lang="en-US" sz="2400" dirty="0">
                <a:solidFill>
                  <a:schemeClr val="tx2"/>
                </a:solidFill>
                <a:latin typeface="Arial" panose="020B0604020202020204" pitchFamily="34" charset="0"/>
                <a:cs typeface="Arial" panose="020B0604020202020204" pitchFamily="34" charset="0"/>
              </a:rPr>
              <a:t>Occupational skills training  </a:t>
            </a:r>
          </a:p>
          <a:p>
            <a:pPr marL="971550" lvl="1" indent="-457200">
              <a:buFont typeface="Arial" panose="020B0604020202020204" pitchFamily="34" charset="0"/>
              <a:buChar char="•"/>
            </a:pPr>
            <a:r>
              <a:rPr lang="en-US" sz="2400" dirty="0">
                <a:solidFill>
                  <a:schemeClr val="tx2"/>
                </a:solidFill>
                <a:latin typeface="Arial" panose="020B0604020202020204" pitchFamily="34" charset="0"/>
                <a:cs typeface="Arial" panose="020B0604020202020204" pitchFamily="34" charset="0"/>
              </a:rPr>
              <a:t>Leadership development  </a:t>
            </a:r>
          </a:p>
          <a:p>
            <a:pPr marL="971550" lvl="1" indent="-457200">
              <a:buFont typeface="Arial" panose="020B0604020202020204" pitchFamily="34" charset="0"/>
              <a:buChar char="•"/>
            </a:pPr>
            <a:r>
              <a:rPr lang="en-US" sz="2400" dirty="0">
                <a:solidFill>
                  <a:schemeClr val="tx2"/>
                </a:solidFill>
                <a:latin typeface="Arial" panose="020B0604020202020204" pitchFamily="34" charset="0"/>
                <a:cs typeface="Arial" panose="020B0604020202020204" pitchFamily="34" charset="0"/>
              </a:rPr>
              <a:t>Supportive services  </a:t>
            </a:r>
          </a:p>
          <a:p>
            <a:pPr marL="971550" lvl="1" indent="-457200">
              <a:buFont typeface="Arial" panose="020B0604020202020204" pitchFamily="34" charset="0"/>
              <a:buChar char="•"/>
            </a:pPr>
            <a:r>
              <a:rPr lang="en-US" sz="2400" dirty="0">
                <a:solidFill>
                  <a:schemeClr val="tx2"/>
                </a:solidFill>
                <a:latin typeface="Arial" panose="020B0604020202020204" pitchFamily="34" charset="0"/>
                <a:cs typeface="Arial" panose="020B0604020202020204" pitchFamily="34" charset="0"/>
              </a:rPr>
              <a:t>Guidance counseling  </a:t>
            </a: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1000" y="2465294"/>
            <a:ext cx="2166381" cy="2888507"/>
          </a:xfrm>
          <a:prstGeom prst="rect">
            <a:avLst/>
          </a:prstGeom>
        </p:spPr>
      </p:pic>
    </p:spTree>
    <p:extLst>
      <p:ext uri="{BB962C8B-B14F-4D97-AF65-F5344CB8AC3E}">
        <p14:creationId xmlns:p14="http://schemas.microsoft.com/office/powerpoint/2010/main" val="351775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0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00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00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00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200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200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9534" y="139344"/>
            <a:ext cx="5854896" cy="837070"/>
          </a:xfrm>
        </p:spPr>
        <p:txBody>
          <a:bodyPr/>
          <a:lstStyle/>
          <a:p>
            <a:r>
              <a:rPr lang="en-US" sz="3600" dirty="0">
                <a:solidFill>
                  <a:srgbClr val="002060"/>
                </a:solidFill>
                <a:latin typeface="Arial" panose="020B0604020202020204" pitchFamily="34" charset="0"/>
                <a:cs typeface="Arial" panose="020B0604020202020204" pitchFamily="34" charset="0"/>
              </a:rPr>
              <a:t>WIOA continued….</a:t>
            </a:r>
          </a:p>
        </p:txBody>
      </p:sp>
      <p:sp>
        <p:nvSpPr>
          <p:cNvPr id="5" name="Slide Number Placeholder 4"/>
          <p:cNvSpPr>
            <a:spLocks noGrp="1"/>
          </p:cNvSpPr>
          <p:nvPr>
            <p:ph type="sldNum" sz="quarter" idx="4"/>
          </p:nvPr>
        </p:nvSpPr>
        <p:spPr/>
        <p:txBody>
          <a:bodyPr/>
          <a:lstStyle/>
          <a:p>
            <a:r>
              <a:rPr lang="en-US" dirty="0">
                <a:solidFill>
                  <a:schemeClr val="bg2"/>
                </a:solidFill>
              </a:rPr>
              <a:t>Copyright © 2018 ARIZONA@WORK</a:t>
            </a:r>
          </a:p>
        </p:txBody>
      </p:sp>
      <p:cxnSp>
        <p:nvCxnSpPr>
          <p:cNvPr id="16" name="Straight Connector 15"/>
          <p:cNvCxnSpPr/>
          <p:nvPr/>
        </p:nvCxnSpPr>
        <p:spPr>
          <a:xfrm>
            <a:off x="186211" y="976414"/>
            <a:ext cx="86868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186211" y="1243288"/>
            <a:ext cx="8461375" cy="381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400" b="1" kern="1200">
                <a:solidFill>
                  <a:schemeClr val="tx1"/>
                </a:solidFill>
                <a:latin typeface="+mj-lt"/>
                <a:ea typeface="+mj-ea"/>
                <a:cs typeface="+mj-cs"/>
              </a:defRPr>
            </a:lvl1pPr>
          </a:lstStyle>
          <a:p>
            <a:r>
              <a:rPr lang="en-US" sz="2800" dirty="0">
                <a:solidFill>
                  <a:schemeClr val="tx2"/>
                </a:solidFill>
                <a:latin typeface="Arial" panose="020B0604020202020204" pitchFamily="34" charset="0"/>
                <a:cs typeface="Arial" panose="020B0604020202020204" pitchFamily="34" charset="0"/>
              </a:rPr>
              <a:t>Wagner-Peyser Act of 1933 – </a:t>
            </a:r>
          </a:p>
          <a:p>
            <a:r>
              <a:rPr lang="en-US" sz="2000" dirty="0">
                <a:solidFill>
                  <a:schemeClr val="tx2"/>
                </a:solidFill>
                <a:latin typeface="Arial" panose="020B0604020202020204" pitchFamily="34" charset="0"/>
                <a:cs typeface="Arial" panose="020B0604020202020204" pitchFamily="34" charset="0"/>
              </a:rPr>
              <a:t>National Employment System</a:t>
            </a:r>
          </a:p>
        </p:txBody>
      </p:sp>
      <p:sp>
        <p:nvSpPr>
          <p:cNvPr id="18" name="Title 1"/>
          <p:cNvSpPr txBox="1">
            <a:spLocks/>
          </p:cNvSpPr>
          <p:nvPr/>
        </p:nvSpPr>
        <p:spPr>
          <a:xfrm>
            <a:off x="223886" y="2438316"/>
            <a:ext cx="8691513" cy="3124284"/>
          </a:xfrm>
          <a:prstGeom prst="rect">
            <a:avLst/>
          </a:prstGeom>
        </p:spPr>
        <p:txBody>
          <a:bodyPr vert="horz" lIns="91440" tIns="45720" rIns="91440" bIns="45720" rtlCol="0" anchor="ctr">
            <a:noAutofit/>
          </a:bodyPr>
          <a:lstStyle>
            <a:lvl1pPr algn="l" defTabSz="914400" rtl="0" eaLnBrk="1" latinLnBrk="0" hangingPunct="1">
              <a:spcBef>
                <a:spcPct val="0"/>
              </a:spcBef>
              <a:buNone/>
              <a:defRPr sz="2400" b="1" kern="1200">
                <a:solidFill>
                  <a:schemeClr val="tx1"/>
                </a:solidFill>
                <a:latin typeface="+mj-lt"/>
                <a:ea typeface="+mj-ea"/>
                <a:cs typeface="+mj-cs"/>
              </a:defRPr>
            </a:lvl1pPr>
          </a:lstStyle>
          <a:p>
            <a:endParaRPr lang="en-US" sz="1600" b="0" dirty="0"/>
          </a:p>
        </p:txBody>
      </p:sp>
      <p:sp>
        <p:nvSpPr>
          <p:cNvPr id="10" name="Rectangle 9"/>
          <p:cNvSpPr/>
          <p:nvPr/>
        </p:nvSpPr>
        <p:spPr>
          <a:xfrm>
            <a:off x="186211" y="1813484"/>
            <a:ext cx="8572074" cy="4339650"/>
          </a:xfrm>
          <a:prstGeom prst="rect">
            <a:avLst/>
          </a:prstGeom>
        </p:spPr>
        <p:txBody>
          <a:bodyPr wrap="square">
            <a:spAutoFit/>
          </a:bodyPr>
          <a:lstStyle/>
          <a:p>
            <a:r>
              <a:rPr lang="en-US" sz="2400" dirty="0">
                <a:solidFill>
                  <a:schemeClr val="tx2"/>
                </a:solidFill>
                <a:latin typeface="Arial" panose="020B0604020202020204" pitchFamily="34" charset="0"/>
                <a:cs typeface="Arial" panose="020B0604020202020204" pitchFamily="34" charset="0"/>
              </a:rPr>
              <a:t>Provides employment and training services to employers and individuals seeking new jobs, better jobs or first jobs.</a:t>
            </a:r>
          </a:p>
          <a:p>
            <a:pPr marL="342900" indent="-342900">
              <a:buFont typeface="Arial" panose="020B0604020202020204" pitchFamily="34" charset="0"/>
              <a:buChar char="•"/>
            </a:pPr>
            <a:endParaRPr lang="en-US" sz="2400" dirty="0">
              <a:solidFill>
                <a:schemeClr val="tx2"/>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2"/>
                </a:solidFill>
                <a:latin typeface="Arial" panose="020B0604020202020204" pitchFamily="34" charset="0"/>
                <a:cs typeface="Arial" panose="020B0604020202020204" pitchFamily="34" charset="0"/>
              </a:rPr>
              <a:t>Participants are able to locate and retain suitable jobs and build sustainable careers</a:t>
            </a:r>
          </a:p>
          <a:p>
            <a:endParaRPr lang="en-US" sz="1000" dirty="0">
              <a:solidFill>
                <a:schemeClr val="tx2"/>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2"/>
                </a:solidFill>
                <a:latin typeface="Arial" panose="020B0604020202020204" pitchFamily="34" charset="0"/>
                <a:ea typeface="Times New Roman"/>
                <a:cs typeface="Arial" panose="020B0604020202020204" pitchFamily="34" charset="0"/>
              </a:rPr>
              <a:t>Services include: </a:t>
            </a:r>
          </a:p>
          <a:p>
            <a:pPr marL="800100" lvl="1" indent="-342900">
              <a:buFont typeface="Courier New" panose="02070309020205020404" pitchFamily="49" charset="0"/>
              <a:buChar char="o"/>
            </a:pPr>
            <a:r>
              <a:rPr lang="en-US" sz="2400" dirty="0">
                <a:solidFill>
                  <a:schemeClr val="tx2"/>
                </a:solidFill>
                <a:latin typeface="Arial" panose="020B0604020202020204" pitchFamily="34" charset="0"/>
                <a:ea typeface="Times New Roman"/>
                <a:cs typeface="Arial" panose="020B0604020202020204" pitchFamily="34" charset="0"/>
              </a:rPr>
              <a:t>Resume development</a:t>
            </a:r>
          </a:p>
          <a:p>
            <a:pPr marL="800100" lvl="1" indent="-342900">
              <a:buFont typeface="Courier New" panose="02070309020205020404" pitchFamily="49" charset="0"/>
              <a:buChar char="o"/>
            </a:pPr>
            <a:r>
              <a:rPr lang="en-US" sz="2400" dirty="0">
                <a:solidFill>
                  <a:schemeClr val="tx2"/>
                </a:solidFill>
                <a:latin typeface="Arial" panose="020B0604020202020204" pitchFamily="34" charset="0"/>
                <a:ea typeface="Times New Roman"/>
                <a:cs typeface="Arial" panose="020B0604020202020204" pitchFamily="34" charset="0"/>
              </a:rPr>
              <a:t>Job clubs</a:t>
            </a:r>
          </a:p>
          <a:p>
            <a:pPr marL="800100" lvl="1" indent="-342900">
              <a:buFont typeface="Courier New" panose="02070309020205020404" pitchFamily="49" charset="0"/>
              <a:buChar char="o"/>
            </a:pPr>
            <a:r>
              <a:rPr lang="en-US" sz="2400" dirty="0">
                <a:solidFill>
                  <a:schemeClr val="tx2"/>
                </a:solidFill>
                <a:latin typeface="Arial" panose="020B0604020202020204" pitchFamily="34" charset="0"/>
                <a:ea typeface="Times New Roman"/>
                <a:cs typeface="Arial" panose="020B0604020202020204" pitchFamily="34" charset="0"/>
              </a:rPr>
              <a:t>Interview skills</a:t>
            </a:r>
          </a:p>
          <a:p>
            <a:pPr marL="800100" lvl="1" indent="-342900">
              <a:buFont typeface="Courier New" panose="02070309020205020404" pitchFamily="49" charset="0"/>
              <a:buChar char="o"/>
            </a:pPr>
            <a:r>
              <a:rPr lang="en-US" sz="2400" dirty="0">
                <a:solidFill>
                  <a:schemeClr val="tx2"/>
                </a:solidFill>
                <a:latin typeface="Arial" panose="020B0604020202020204" pitchFamily="34" charset="0"/>
                <a:ea typeface="Times New Roman"/>
                <a:cs typeface="Arial" panose="020B0604020202020204" pitchFamily="34" charset="0"/>
              </a:rPr>
              <a:t>Job matching, and</a:t>
            </a:r>
          </a:p>
          <a:p>
            <a:pPr marL="800100" lvl="1" indent="-342900">
              <a:buFont typeface="Courier New" panose="02070309020205020404" pitchFamily="49" charset="0"/>
              <a:buChar char="o"/>
            </a:pPr>
            <a:r>
              <a:rPr lang="en-US" sz="2400" dirty="0">
                <a:solidFill>
                  <a:schemeClr val="tx2"/>
                </a:solidFill>
                <a:latin typeface="Arial" panose="020B0604020202020204" pitchFamily="34" charset="0"/>
                <a:ea typeface="Times New Roman"/>
                <a:cs typeface="Arial" panose="020B0604020202020204" pitchFamily="34" charset="0"/>
              </a:rPr>
              <a:t>Career exploration</a:t>
            </a:r>
          </a:p>
        </p:txBody>
      </p:sp>
    </p:spTree>
    <p:extLst>
      <p:ext uri="{BB962C8B-B14F-4D97-AF65-F5344CB8AC3E}">
        <p14:creationId xmlns:p14="http://schemas.microsoft.com/office/powerpoint/2010/main" val="143131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04008" y="304885"/>
            <a:ext cx="8558751" cy="914748"/>
          </a:xfrm>
        </p:spPr>
        <p:txBody>
          <a:bodyPr/>
          <a:lstStyle/>
          <a:p>
            <a:r>
              <a:rPr lang="en-US" sz="3600" dirty="0">
                <a:solidFill>
                  <a:srgbClr val="002060"/>
                </a:solidFill>
              </a:rPr>
              <a:t>The WIOA Title IB Dislocated Worker (DW) program</a:t>
            </a:r>
          </a:p>
        </p:txBody>
      </p:sp>
      <p:sp>
        <p:nvSpPr>
          <p:cNvPr id="5" name="Slide Number Placeholder 4"/>
          <p:cNvSpPr>
            <a:spLocks noGrp="1"/>
          </p:cNvSpPr>
          <p:nvPr>
            <p:ph type="sldNum" sz="quarter" idx="4"/>
          </p:nvPr>
        </p:nvSpPr>
        <p:spPr/>
        <p:txBody>
          <a:bodyPr/>
          <a:lstStyle/>
          <a:p>
            <a:r>
              <a:rPr lang="en-US" dirty="0">
                <a:solidFill>
                  <a:schemeClr val="bg2"/>
                </a:solidFill>
              </a:rPr>
              <a:t>Copyright © 2018 ARIZONA@WORK</a:t>
            </a:r>
          </a:p>
        </p:txBody>
      </p:sp>
      <p:cxnSp>
        <p:nvCxnSpPr>
          <p:cNvPr id="16" name="Straight Connector 15"/>
          <p:cNvCxnSpPr/>
          <p:nvPr/>
        </p:nvCxnSpPr>
        <p:spPr>
          <a:xfrm>
            <a:off x="228599" y="1371600"/>
            <a:ext cx="86868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186211" y="1243288"/>
            <a:ext cx="8461375" cy="381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400" b="1" kern="1200">
                <a:solidFill>
                  <a:schemeClr val="tx1"/>
                </a:solidFill>
                <a:latin typeface="+mj-lt"/>
                <a:ea typeface="+mj-ea"/>
                <a:cs typeface="+mj-cs"/>
              </a:defRPr>
            </a:lvl1pPr>
          </a:lstStyle>
          <a:p>
            <a:endParaRPr lang="en-US" sz="2800" dirty="0">
              <a:solidFill>
                <a:schemeClr val="tx2"/>
              </a:solidFill>
            </a:endParaRPr>
          </a:p>
        </p:txBody>
      </p:sp>
      <p:sp>
        <p:nvSpPr>
          <p:cNvPr id="18" name="Title 1"/>
          <p:cNvSpPr txBox="1">
            <a:spLocks/>
          </p:cNvSpPr>
          <p:nvPr/>
        </p:nvSpPr>
        <p:spPr>
          <a:xfrm>
            <a:off x="223886" y="2438316"/>
            <a:ext cx="8691513" cy="3124284"/>
          </a:xfrm>
          <a:prstGeom prst="rect">
            <a:avLst/>
          </a:prstGeom>
        </p:spPr>
        <p:txBody>
          <a:bodyPr vert="horz" lIns="91440" tIns="45720" rIns="91440" bIns="45720" rtlCol="0" anchor="ctr">
            <a:noAutofit/>
          </a:bodyPr>
          <a:lstStyle>
            <a:lvl1pPr algn="l" defTabSz="914400" rtl="0" eaLnBrk="1" latinLnBrk="0" hangingPunct="1">
              <a:spcBef>
                <a:spcPct val="0"/>
              </a:spcBef>
              <a:buNone/>
              <a:defRPr sz="2400" b="1" kern="1200">
                <a:solidFill>
                  <a:schemeClr val="tx1"/>
                </a:solidFill>
                <a:latin typeface="+mj-lt"/>
                <a:ea typeface="+mj-ea"/>
                <a:cs typeface="+mj-cs"/>
              </a:defRPr>
            </a:lvl1pPr>
          </a:lstStyle>
          <a:p>
            <a:endParaRPr lang="en-US" sz="1600" b="0" dirty="0"/>
          </a:p>
        </p:txBody>
      </p:sp>
      <p:sp>
        <p:nvSpPr>
          <p:cNvPr id="10" name="Rectangle 9"/>
          <p:cNvSpPr/>
          <p:nvPr/>
        </p:nvSpPr>
        <p:spPr>
          <a:xfrm>
            <a:off x="223886" y="1434685"/>
            <a:ext cx="8572074" cy="3785652"/>
          </a:xfrm>
          <a:prstGeom prst="rect">
            <a:avLst/>
          </a:prstGeom>
        </p:spPr>
        <p:txBody>
          <a:bodyPr wrap="square">
            <a:spAutoFit/>
          </a:bodyPr>
          <a:lstStyle/>
          <a:p>
            <a:pPr algn="just"/>
            <a:r>
              <a:rPr lang="en-US" sz="2400" dirty="0">
                <a:solidFill>
                  <a:schemeClr val="tx2"/>
                </a:solidFill>
              </a:rPr>
              <a:t>Provides workforce related core, intensive and training services to individuals who have been terminated through no fault of their own, laid off, or have received notice of termination or layoff, from employment generally due to plant closures or downsizing. </a:t>
            </a:r>
          </a:p>
          <a:p>
            <a:pPr algn="just"/>
            <a:r>
              <a:rPr lang="en-US" sz="2400" dirty="0">
                <a:solidFill>
                  <a:schemeClr val="tx2"/>
                </a:solidFill>
              </a:rPr>
              <a:t> </a:t>
            </a:r>
          </a:p>
          <a:p>
            <a:pPr lvl="0" algn="just"/>
            <a:r>
              <a:rPr lang="en-US" sz="2400" dirty="0">
                <a:solidFill>
                  <a:schemeClr val="tx2"/>
                </a:solidFill>
              </a:rPr>
              <a:t>Self-employed individuals who are unemployed due to general economic conditions and individuals who meet the WIOA definition of a displaced homemaker may also be eligible for services.</a:t>
            </a:r>
          </a:p>
        </p:txBody>
      </p:sp>
    </p:spTree>
    <p:extLst>
      <p:ext uri="{BB962C8B-B14F-4D97-AF65-F5344CB8AC3E}">
        <p14:creationId xmlns:p14="http://schemas.microsoft.com/office/powerpoint/2010/main" val="401271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382000" cy="381000"/>
          </a:xfrm>
        </p:spPr>
        <p:txBody>
          <a:bodyPr/>
          <a:lstStyle/>
          <a:p>
            <a:r>
              <a:rPr lang="en-US" sz="2800" dirty="0">
                <a:solidFill>
                  <a:srgbClr val="002060"/>
                </a:solidFill>
              </a:rPr>
              <a:t>HOW TO GET STARTED?</a:t>
            </a:r>
          </a:p>
        </p:txBody>
      </p:sp>
      <p:sp>
        <p:nvSpPr>
          <p:cNvPr id="3" name="Content Placeholder 2"/>
          <p:cNvSpPr>
            <a:spLocks noGrp="1"/>
          </p:cNvSpPr>
          <p:nvPr>
            <p:ph idx="12"/>
          </p:nvPr>
        </p:nvSpPr>
        <p:spPr>
          <a:xfrm>
            <a:off x="191794" y="2593185"/>
            <a:ext cx="5201239" cy="1235900"/>
          </a:xfrm>
        </p:spPr>
        <p:txBody>
          <a:bodyPr/>
          <a:lstStyle/>
          <a:p>
            <a:r>
              <a:rPr lang="en-US" sz="2400" dirty="0">
                <a:solidFill>
                  <a:srgbClr val="002060"/>
                </a:solidFill>
              </a:rPr>
              <a:t>Or </a:t>
            </a:r>
            <a:r>
              <a:rPr lang="en-US" sz="2400" b="1" dirty="0">
                <a:solidFill>
                  <a:schemeClr val="accent6"/>
                </a:solidFill>
              </a:rPr>
              <a:t>visit any ARIZONA@WORK location</a:t>
            </a:r>
            <a:r>
              <a:rPr lang="en-US" sz="2400" dirty="0">
                <a:solidFill>
                  <a:srgbClr val="002060"/>
                </a:solidFill>
              </a:rPr>
              <a:t> to meet with a Workforce Specialist.</a:t>
            </a:r>
          </a:p>
          <a:p>
            <a:endParaRPr lang="en-US" dirty="0">
              <a:solidFill>
                <a:srgbClr val="002060"/>
              </a:solidFill>
            </a:endParaRPr>
          </a:p>
          <a:p>
            <a:endParaRPr lang="en-US" dirty="0"/>
          </a:p>
        </p:txBody>
      </p:sp>
      <p:sp>
        <p:nvSpPr>
          <p:cNvPr id="4" name="Slide Number Placeholder 3"/>
          <p:cNvSpPr>
            <a:spLocks noGrp="1"/>
          </p:cNvSpPr>
          <p:nvPr>
            <p:ph type="sldNum" sz="quarter" idx="4"/>
          </p:nvPr>
        </p:nvSpPr>
        <p:spPr/>
        <p:txBody>
          <a:bodyPr/>
          <a:lstStyle/>
          <a:p>
            <a:r>
              <a:rPr lang="en-US" dirty="0">
                <a:solidFill>
                  <a:schemeClr val="bg2"/>
                </a:solidFill>
              </a:rPr>
              <a:t>Copyright © 2018 ARIZONA@WORK</a:t>
            </a:r>
          </a:p>
        </p:txBody>
      </p:sp>
      <p:cxnSp>
        <p:nvCxnSpPr>
          <p:cNvPr id="5" name="Straight Connector 4"/>
          <p:cNvCxnSpPr/>
          <p:nvPr/>
        </p:nvCxnSpPr>
        <p:spPr>
          <a:xfrm>
            <a:off x="304800" y="990600"/>
            <a:ext cx="8686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3"/>
          <a:srcRect b="9410"/>
          <a:stretch/>
        </p:blipFill>
        <p:spPr>
          <a:xfrm>
            <a:off x="5393033" y="2590800"/>
            <a:ext cx="3604066" cy="2842180"/>
          </a:xfrm>
          <a:prstGeom prst="rect">
            <a:avLst/>
          </a:prstGeom>
        </p:spPr>
      </p:pic>
      <p:sp>
        <p:nvSpPr>
          <p:cNvPr id="7" name="TextBox 6"/>
          <p:cNvSpPr txBox="1"/>
          <p:nvPr/>
        </p:nvSpPr>
        <p:spPr>
          <a:xfrm>
            <a:off x="286732" y="1109990"/>
            <a:ext cx="4267200" cy="584775"/>
          </a:xfrm>
          <a:prstGeom prst="rect">
            <a:avLst/>
          </a:prstGeom>
          <a:noFill/>
        </p:spPr>
        <p:txBody>
          <a:bodyPr wrap="square" rtlCol="0">
            <a:spAutoFit/>
          </a:bodyPr>
          <a:lstStyle/>
          <a:p>
            <a:r>
              <a:rPr lang="en-US" sz="3200" b="1" dirty="0"/>
              <a:t>Contact Us!</a:t>
            </a:r>
            <a:r>
              <a:rPr lang="en-US" sz="2800" dirty="0">
                <a:latin typeface="Times New Roman" panose="02020603050405020304" pitchFamily="18" charset="0"/>
                <a:cs typeface="Times New Roman" panose="02020603050405020304" pitchFamily="18" charset="0"/>
              </a:rPr>
              <a:t>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200" y="4114800"/>
            <a:ext cx="1354600" cy="1524000"/>
          </a:xfrm>
          <a:prstGeom prst="rect">
            <a:avLst/>
          </a:prstGeom>
        </p:spPr>
      </p:pic>
      <p:sp>
        <p:nvSpPr>
          <p:cNvPr id="9" name="Rectangle 8"/>
          <p:cNvSpPr/>
          <p:nvPr/>
        </p:nvSpPr>
        <p:spPr>
          <a:xfrm>
            <a:off x="3657600" y="1093425"/>
            <a:ext cx="4628168" cy="523220"/>
          </a:xfrm>
          <a:prstGeom prst="rect">
            <a:avLst/>
          </a:prstGeom>
        </p:spPr>
        <p:txBody>
          <a:bodyPr wrap="square">
            <a:spAutoFit/>
          </a:bodyPr>
          <a:lstStyle/>
          <a:p>
            <a:r>
              <a:rPr lang="en-US" sz="2800" b="1" dirty="0">
                <a:solidFill>
                  <a:schemeClr val="accent4"/>
                </a:solidFill>
                <a:latin typeface="Arial" panose="020B0604020202020204" pitchFamily="34" charset="0"/>
                <a:cs typeface="Arial" panose="020B0604020202020204" pitchFamily="34" charset="0"/>
                <a:hlinkClick r:id="rId5"/>
              </a:rPr>
              <a:t>www.ArizonaAtWork.com</a:t>
            </a:r>
            <a:endParaRPr lang="en-US" sz="2800" dirty="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99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1295400"/>
            <a:ext cx="8229600" cy="4572000"/>
          </a:xfrm>
          <a:prstGeom prst="rect">
            <a:avLst/>
          </a:prstGeom>
        </p:spPr>
        <p:txBody>
          <a:bodyPr>
            <a:normAutofit lnSpcReduction="10000"/>
          </a:bodyPr>
          <a:lstStyle/>
          <a:p>
            <a:pPr marL="0" indent="0"/>
            <a:r>
              <a:rPr lang="en-US" sz="2400" dirty="0"/>
              <a:t>Supplemental Nutrition Assistance Employment and Training</a:t>
            </a:r>
          </a:p>
          <a:p>
            <a:pPr marL="0" indent="0"/>
            <a:endParaRPr lang="en-US" sz="1800" b="0" dirty="0"/>
          </a:p>
          <a:p>
            <a:pPr marL="285750" indent="-285750">
              <a:buFont typeface="Arial" panose="020B0604020202020204" pitchFamily="34" charset="0"/>
              <a:buChar char="•"/>
            </a:pPr>
            <a:r>
              <a:rPr lang="en-US" sz="2400" b="0" dirty="0"/>
              <a:t>Federal employment and training program for SNAP recipients.</a:t>
            </a:r>
          </a:p>
          <a:p>
            <a:pPr marL="285750" indent="-285750">
              <a:buFont typeface="Arial" panose="020B0604020202020204" pitchFamily="34" charset="0"/>
              <a:buChar char="•"/>
            </a:pPr>
            <a:endParaRPr lang="en-US" sz="2400" b="0" dirty="0"/>
          </a:p>
          <a:p>
            <a:pPr marL="285750" indent="-285750">
              <a:buFont typeface="Arial" panose="020B0604020202020204" pitchFamily="34" charset="0"/>
              <a:buChar char="•"/>
            </a:pPr>
            <a:r>
              <a:rPr lang="en-US" sz="2400" b="0" dirty="0"/>
              <a:t>Provides education and skills training to SNAP participants to help them prepare for work and reduce their need for SNAP.</a:t>
            </a:r>
          </a:p>
          <a:p>
            <a:pPr marL="285750" indent="-285750">
              <a:buFont typeface="Arial" panose="020B0604020202020204" pitchFamily="34" charset="0"/>
              <a:buChar char="•"/>
            </a:pPr>
            <a:endParaRPr lang="en-US" sz="2400" b="0" dirty="0"/>
          </a:p>
          <a:p>
            <a:pPr marL="285750" indent="-285750">
              <a:buFont typeface="Arial" panose="020B0604020202020204" pitchFamily="34" charset="0"/>
              <a:buChar char="•"/>
            </a:pPr>
            <a:r>
              <a:rPr lang="en-US" sz="2400" b="0" dirty="0"/>
              <a:t>Every s</a:t>
            </a:r>
            <a:r>
              <a:rPr lang="en-US" sz="2400" b="0" dirty="0">
                <a:solidFill>
                  <a:schemeClr val="tx2"/>
                </a:solidFill>
              </a:rPr>
              <a:t>tate is required to design and operate a SNAP E&amp;T program </a:t>
            </a:r>
          </a:p>
          <a:p>
            <a:pPr marL="0" indent="0"/>
            <a:endParaRPr lang="en-US" sz="1600" b="0" dirty="0"/>
          </a:p>
          <a:p>
            <a:pPr marL="0" indent="0"/>
            <a:endParaRPr lang="en-US" sz="2000" b="0" dirty="0"/>
          </a:p>
          <a:p>
            <a:pPr marL="137160" indent="0">
              <a:buNone/>
            </a:pPr>
            <a:endParaRPr lang="en-US" sz="2200" dirty="0"/>
          </a:p>
        </p:txBody>
      </p:sp>
      <p:sp>
        <p:nvSpPr>
          <p:cNvPr id="2" name="Title 1"/>
          <p:cNvSpPr>
            <a:spLocks noGrp="1"/>
          </p:cNvSpPr>
          <p:nvPr>
            <p:ph type="title"/>
          </p:nvPr>
        </p:nvSpPr>
        <p:spPr>
          <a:xfrm>
            <a:off x="457200" y="228600"/>
            <a:ext cx="8229600" cy="838200"/>
          </a:xfrm>
        </p:spPr>
        <p:style>
          <a:lnRef idx="2">
            <a:schemeClr val="accent1"/>
          </a:lnRef>
          <a:fillRef idx="1">
            <a:schemeClr val="lt1"/>
          </a:fillRef>
          <a:effectRef idx="0">
            <a:schemeClr val="accent1"/>
          </a:effectRef>
          <a:fontRef idx="minor">
            <a:schemeClr val="dk1"/>
          </a:fontRef>
        </p:style>
        <p:txBody>
          <a:bodyPr/>
          <a:lstStyle/>
          <a:p>
            <a:pPr algn="ctr"/>
            <a:r>
              <a:rPr lang="en-US"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WHAT IS SNAP E&amp;T?</a:t>
            </a:r>
          </a:p>
        </p:txBody>
      </p:sp>
    </p:spTree>
    <p:extLst>
      <p:ext uri="{BB962C8B-B14F-4D97-AF65-F5344CB8AC3E}">
        <p14:creationId xmlns:p14="http://schemas.microsoft.com/office/powerpoint/2010/main" val="335924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1011677"/>
            <a:ext cx="8229600" cy="5029200"/>
          </a:xfrm>
          <a:prstGeom prst="rect">
            <a:avLst/>
          </a:prstGeom>
        </p:spPr>
        <p:txBody>
          <a:bodyPr>
            <a:noAutofit/>
          </a:bodyPr>
          <a:lstStyle/>
          <a:p>
            <a:pPr lvl="1" algn="just">
              <a:lnSpc>
                <a:spcPct val="150000"/>
              </a:lnSpc>
              <a:buFont typeface="Arial" pitchFamily="34" charset="0"/>
              <a:buChar char="•"/>
            </a:pPr>
            <a:endParaRPr lang="en-US" sz="1050" dirty="0">
              <a:solidFill>
                <a:schemeClr val="tx2"/>
              </a:solidFill>
            </a:endParaRPr>
          </a:p>
          <a:p>
            <a:pPr algn="just">
              <a:lnSpc>
                <a:spcPct val="150000"/>
              </a:lnSpc>
              <a:buFont typeface="Arial" pitchFamily="34" charset="0"/>
              <a:buChar char="•"/>
            </a:pPr>
            <a:r>
              <a:rPr lang="en-US" sz="2000" dirty="0">
                <a:solidFill>
                  <a:schemeClr val="tx2"/>
                </a:solidFill>
              </a:rPr>
              <a:t>Job search activities</a:t>
            </a:r>
          </a:p>
          <a:p>
            <a:pPr algn="just">
              <a:buFont typeface="Arial" pitchFamily="34" charset="0"/>
              <a:buChar char="•"/>
            </a:pPr>
            <a:r>
              <a:rPr lang="en-US" sz="2000" dirty="0">
                <a:solidFill>
                  <a:schemeClr val="tx2"/>
                </a:solidFill>
              </a:rPr>
              <a:t>Job search training</a:t>
            </a:r>
            <a:r>
              <a:rPr lang="en-US" sz="2000" b="0" dirty="0">
                <a:solidFill>
                  <a:schemeClr val="tx2"/>
                </a:solidFill>
              </a:rPr>
              <a:t>, including skills assessments, job finding clubs, training in employability techniques, and job placement services</a:t>
            </a:r>
          </a:p>
          <a:p>
            <a:pPr algn="just">
              <a:buFont typeface="Arial" pitchFamily="34" charset="0"/>
              <a:buChar char="•"/>
            </a:pPr>
            <a:r>
              <a:rPr lang="en-US" sz="2000" b="0" dirty="0">
                <a:solidFill>
                  <a:schemeClr val="tx2"/>
                </a:solidFill>
              </a:rPr>
              <a:t>Programs designed to improve the employability of eligible individuals through </a:t>
            </a:r>
            <a:r>
              <a:rPr lang="en-US" sz="2000" dirty="0">
                <a:solidFill>
                  <a:schemeClr val="tx2"/>
                </a:solidFill>
              </a:rPr>
              <a:t>actual work experience</a:t>
            </a:r>
            <a:r>
              <a:rPr lang="en-US" sz="2000" b="0" dirty="0">
                <a:solidFill>
                  <a:schemeClr val="tx2"/>
                </a:solidFill>
              </a:rPr>
              <a:t>, </a:t>
            </a:r>
            <a:r>
              <a:rPr lang="en-US" sz="2000" dirty="0">
                <a:solidFill>
                  <a:schemeClr val="tx2"/>
                </a:solidFill>
              </a:rPr>
              <a:t>training</a:t>
            </a:r>
            <a:r>
              <a:rPr lang="en-US" sz="2000" b="0" dirty="0">
                <a:solidFill>
                  <a:schemeClr val="tx2"/>
                </a:solidFill>
              </a:rPr>
              <a:t>, or both</a:t>
            </a:r>
          </a:p>
          <a:p>
            <a:pPr algn="just">
              <a:lnSpc>
                <a:spcPct val="150000"/>
              </a:lnSpc>
              <a:buFont typeface="Arial" pitchFamily="34" charset="0"/>
              <a:buChar char="•"/>
            </a:pPr>
            <a:r>
              <a:rPr lang="en-US" sz="2000" dirty="0">
                <a:solidFill>
                  <a:schemeClr val="tx2"/>
                </a:solidFill>
              </a:rPr>
              <a:t>Educational programs </a:t>
            </a:r>
            <a:r>
              <a:rPr lang="en-US" sz="2000" b="0" dirty="0">
                <a:solidFill>
                  <a:schemeClr val="tx2"/>
                </a:solidFill>
              </a:rPr>
              <a:t>to improve basic skills and literacy</a:t>
            </a:r>
          </a:p>
          <a:p>
            <a:pPr algn="just">
              <a:lnSpc>
                <a:spcPct val="150000"/>
              </a:lnSpc>
              <a:buFont typeface="Arial" pitchFamily="34" charset="0"/>
              <a:buChar char="•"/>
            </a:pPr>
            <a:r>
              <a:rPr lang="en-US" sz="2000" b="0" dirty="0">
                <a:solidFill>
                  <a:schemeClr val="tx2"/>
                </a:solidFill>
              </a:rPr>
              <a:t>Programs designed to increase an individual’s self-sufficiency through </a:t>
            </a:r>
            <a:r>
              <a:rPr lang="en-US" sz="2000" dirty="0">
                <a:solidFill>
                  <a:schemeClr val="tx2"/>
                </a:solidFill>
              </a:rPr>
              <a:t>self-employment</a:t>
            </a:r>
          </a:p>
          <a:p>
            <a:pPr algn="just">
              <a:buFont typeface="Arial" pitchFamily="34" charset="0"/>
              <a:buChar char="•"/>
            </a:pPr>
            <a:r>
              <a:rPr lang="en-US" sz="2000" b="0" dirty="0">
                <a:solidFill>
                  <a:schemeClr val="tx2"/>
                </a:solidFill>
              </a:rPr>
              <a:t>Programs to provide </a:t>
            </a:r>
            <a:r>
              <a:rPr lang="en-US" sz="2000" dirty="0">
                <a:solidFill>
                  <a:schemeClr val="tx2"/>
                </a:solidFill>
              </a:rPr>
              <a:t>job retention service</a:t>
            </a:r>
            <a:r>
              <a:rPr lang="en-US" sz="2000" b="0" dirty="0">
                <a:solidFill>
                  <a:schemeClr val="tx2"/>
                </a:solidFill>
              </a:rPr>
              <a:t> for up to 90 days following employment</a:t>
            </a:r>
          </a:p>
        </p:txBody>
      </p:sp>
      <p:sp>
        <p:nvSpPr>
          <p:cNvPr id="2" name="Title 1"/>
          <p:cNvSpPr>
            <a:spLocks noGrp="1"/>
          </p:cNvSpPr>
          <p:nvPr>
            <p:ph type="title"/>
          </p:nvPr>
        </p:nvSpPr>
        <p:spPr>
          <a:xfrm>
            <a:off x="457200" y="228600"/>
            <a:ext cx="8229600" cy="762000"/>
          </a:xfrm>
        </p:spPr>
        <p:style>
          <a:lnRef idx="2">
            <a:schemeClr val="accent1"/>
          </a:lnRef>
          <a:fillRef idx="1">
            <a:schemeClr val="lt1"/>
          </a:fillRef>
          <a:effectRef idx="0">
            <a:schemeClr val="accent1"/>
          </a:effectRef>
          <a:fontRef idx="minor">
            <a:schemeClr val="dk1"/>
          </a:fontRef>
        </p:style>
        <p:txBody>
          <a:bodyPr>
            <a:normAutofit/>
          </a:bodyPr>
          <a:lstStyle/>
          <a:p>
            <a:pPr algn="ctr"/>
            <a:r>
              <a:rPr lang="en-US"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SNAP E&amp;T COMPONENTS</a:t>
            </a:r>
          </a:p>
        </p:txBody>
      </p:sp>
    </p:spTree>
    <p:extLst>
      <p:ext uri="{BB962C8B-B14F-4D97-AF65-F5344CB8AC3E}">
        <p14:creationId xmlns:p14="http://schemas.microsoft.com/office/powerpoint/2010/main" val="4051877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1295400"/>
            <a:ext cx="8229600" cy="4572000"/>
          </a:xfrm>
          <a:prstGeom prst="rect">
            <a:avLst/>
          </a:prstGeom>
        </p:spPr>
        <p:txBody>
          <a:bodyPr>
            <a:normAutofit/>
          </a:bodyPr>
          <a:lstStyle/>
          <a:p>
            <a:pPr marL="0" indent="0"/>
            <a:r>
              <a:rPr lang="en-US" sz="2400" dirty="0"/>
              <a:t>Supplemental Nutrition Assistance Program </a:t>
            </a:r>
          </a:p>
          <a:p>
            <a:pPr marL="0" indent="0"/>
            <a:r>
              <a:rPr lang="en-US" sz="2400" dirty="0"/>
              <a:t>Career Advancement Network (SNAP CAN) is a(n)…</a:t>
            </a:r>
          </a:p>
          <a:p>
            <a:pPr marL="0" indent="0" algn="ctr"/>
            <a:endParaRPr lang="en-US" sz="1800" b="0" dirty="0"/>
          </a:p>
          <a:p>
            <a:pPr marL="285750" indent="-285750" algn="just">
              <a:buFont typeface="Wingdings" panose="05000000000000000000" pitchFamily="2" charset="2"/>
              <a:buChar char="ü"/>
            </a:pPr>
            <a:r>
              <a:rPr lang="en-US" sz="1600" b="0" dirty="0"/>
              <a:t>Federal, State, and Local Community reimbursement model partnership between the U.S. Department of Agriculture, Arizona Department of Economic Security (ADES), and community-based organizations that are dedicated to providing employment readiness opportunities to eligible SNAP benefit recipients.</a:t>
            </a:r>
          </a:p>
          <a:p>
            <a:pPr marL="0" indent="0" algn="just"/>
            <a:endParaRPr lang="en-US" sz="1600" b="0" dirty="0"/>
          </a:p>
          <a:p>
            <a:pPr marL="285750" indent="-285750" algn="just">
              <a:buFont typeface="Wingdings" panose="05000000000000000000" pitchFamily="2" charset="2"/>
              <a:buChar char="ü"/>
            </a:pPr>
            <a:r>
              <a:rPr lang="en-US" sz="1600" b="0" dirty="0"/>
              <a:t>Opportunity to leverage and grow existing expertise in the community to expand reach to individuals seeking employment and training assistance.</a:t>
            </a:r>
          </a:p>
          <a:p>
            <a:pPr marL="285750" indent="-285750" algn="just">
              <a:buFont typeface="Arial" panose="020B0604020202020204" pitchFamily="34" charset="0"/>
              <a:buChar char="•"/>
            </a:pPr>
            <a:endParaRPr lang="en-US" sz="1600" b="0" dirty="0"/>
          </a:p>
          <a:p>
            <a:pPr marL="285750" indent="-285750" algn="just">
              <a:buFont typeface="Wingdings" panose="05000000000000000000" pitchFamily="2" charset="2"/>
              <a:buChar char="ü"/>
            </a:pPr>
            <a:r>
              <a:rPr lang="en-US" sz="1600" b="0" dirty="0"/>
              <a:t>A meaningful, intentional way to assist SNAP participants move toward career pathways to achieve self-sufficiency through living-wage employment. </a:t>
            </a:r>
          </a:p>
          <a:p>
            <a:pPr marL="285750" indent="-285750" algn="just">
              <a:buFont typeface="Arial" panose="020B0604020202020204" pitchFamily="34" charset="0"/>
              <a:buChar char="•"/>
            </a:pPr>
            <a:endParaRPr lang="en-US" sz="1600" b="0" dirty="0"/>
          </a:p>
          <a:p>
            <a:pPr marL="285750" indent="-285750" algn="just">
              <a:buFont typeface="Arial" panose="020B0604020202020204" pitchFamily="34" charset="0"/>
              <a:buChar char="•"/>
            </a:pPr>
            <a:endParaRPr lang="en-US" sz="1600" b="0" dirty="0"/>
          </a:p>
          <a:p>
            <a:pPr marL="0" indent="0"/>
            <a:endParaRPr lang="en-US" sz="2000" b="0" dirty="0"/>
          </a:p>
          <a:p>
            <a:pPr marL="137160" indent="0">
              <a:buNone/>
            </a:pPr>
            <a:endParaRPr lang="en-US" sz="2200" dirty="0"/>
          </a:p>
        </p:txBody>
      </p:sp>
      <p:sp>
        <p:nvSpPr>
          <p:cNvPr id="2" name="Title 1"/>
          <p:cNvSpPr>
            <a:spLocks noGrp="1"/>
          </p:cNvSpPr>
          <p:nvPr>
            <p:ph type="title"/>
          </p:nvPr>
        </p:nvSpPr>
        <p:spPr>
          <a:xfrm>
            <a:off x="457200" y="228600"/>
            <a:ext cx="8229600" cy="838200"/>
          </a:xfrm>
        </p:spPr>
        <p:style>
          <a:lnRef idx="2">
            <a:schemeClr val="accent1"/>
          </a:lnRef>
          <a:fillRef idx="1">
            <a:schemeClr val="lt1"/>
          </a:fillRef>
          <a:effectRef idx="0">
            <a:schemeClr val="accent1"/>
          </a:effectRef>
          <a:fontRef idx="minor">
            <a:schemeClr val="dk1"/>
          </a:fontRef>
        </p:style>
        <p:txBody>
          <a:bodyPr/>
          <a:lstStyle/>
          <a:p>
            <a:pPr algn="ctr"/>
            <a:r>
              <a:rPr lang="en-US"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WHAT IS SNAP CAN?</a:t>
            </a:r>
          </a:p>
        </p:txBody>
      </p:sp>
    </p:spTree>
    <p:extLst>
      <p:ext uri="{BB962C8B-B14F-4D97-AF65-F5344CB8AC3E}">
        <p14:creationId xmlns:p14="http://schemas.microsoft.com/office/powerpoint/2010/main" val="3687136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r>
              <a:rPr lang="en-US" dirty="0">
                <a:solidFill>
                  <a:schemeClr val="bg2"/>
                </a:solidFill>
              </a:rPr>
              <a:t>Copyright © 2018 ARIZONA@WORK</a:t>
            </a:r>
          </a:p>
        </p:txBody>
      </p:sp>
      <p:cxnSp>
        <p:nvCxnSpPr>
          <p:cNvPr id="16" name="Straight Connector 15"/>
          <p:cNvCxnSpPr/>
          <p:nvPr/>
        </p:nvCxnSpPr>
        <p:spPr>
          <a:xfrm>
            <a:off x="304800" y="1676400"/>
            <a:ext cx="86868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itle 1"/>
          <p:cNvSpPr txBox="1">
            <a:spLocks/>
          </p:cNvSpPr>
          <p:nvPr/>
        </p:nvSpPr>
        <p:spPr>
          <a:xfrm>
            <a:off x="223886" y="2438316"/>
            <a:ext cx="8691513" cy="3124284"/>
          </a:xfrm>
          <a:prstGeom prst="rect">
            <a:avLst/>
          </a:prstGeom>
        </p:spPr>
        <p:txBody>
          <a:bodyPr vert="horz" lIns="91440" tIns="45720" rIns="91440" bIns="45720" rtlCol="0" anchor="ctr">
            <a:noAutofit/>
          </a:bodyPr>
          <a:lstStyle>
            <a:lvl1pPr algn="l" defTabSz="914400" rtl="0" eaLnBrk="1" latinLnBrk="0" hangingPunct="1">
              <a:spcBef>
                <a:spcPct val="0"/>
              </a:spcBef>
              <a:buNone/>
              <a:defRPr sz="2400" b="1" kern="1200">
                <a:solidFill>
                  <a:schemeClr val="tx1"/>
                </a:solidFill>
                <a:latin typeface="+mj-lt"/>
                <a:ea typeface="+mj-ea"/>
                <a:cs typeface="+mj-cs"/>
              </a:defRPr>
            </a:lvl1pPr>
          </a:lstStyle>
          <a:p>
            <a:endParaRPr lang="en-US" sz="1600" b="0" dirty="0"/>
          </a:p>
        </p:txBody>
      </p:sp>
      <p:sp>
        <p:nvSpPr>
          <p:cNvPr id="3" name="Rectangle 2"/>
          <p:cNvSpPr/>
          <p:nvPr/>
        </p:nvSpPr>
        <p:spPr>
          <a:xfrm>
            <a:off x="-152400" y="2458369"/>
            <a:ext cx="9144000" cy="1692771"/>
          </a:xfrm>
          <a:prstGeom prst="rect">
            <a:avLst/>
          </a:prstGeom>
        </p:spPr>
        <p:txBody>
          <a:bodyPr wrap="square">
            <a:spAutoFit/>
          </a:bodyPr>
          <a:lstStyle/>
          <a:p>
            <a:pPr algn="ctr">
              <a:spcBef>
                <a:spcPct val="0"/>
              </a:spcBef>
              <a:spcAft>
                <a:spcPts val="1200"/>
              </a:spcAft>
            </a:pPr>
            <a:r>
              <a:rPr lang="en-US" altLang="en-US" sz="2400" b="1" dirty="0">
                <a:solidFill>
                  <a:schemeClr val="accent6"/>
                </a:solidFill>
                <a:latin typeface="+mj-lt"/>
                <a:ea typeface="ヒラギノ角ゴ Pro W3" charset="-128"/>
                <a:cs typeface="Times New Roman" panose="02020603050405020304" pitchFamily="18" charset="0"/>
              </a:rPr>
              <a:t>What is </a:t>
            </a:r>
            <a:r>
              <a:rPr lang="en-US" altLang="en-US" sz="2400" b="1" dirty="0">
                <a:solidFill>
                  <a:schemeClr val="accent6"/>
                </a:solidFill>
                <a:ea typeface="ヒラギノ角ゴ Pro W3" charset="-128"/>
                <a:cs typeface="Times New Roman" panose="02020603050405020304" pitchFamily="18" charset="0"/>
              </a:rPr>
              <a:t>ARIZONA@WORK</a:t>
            </a:r>
            <a:r>
              <a:rPr lang="en-US" altLang="en-US" sz="2400" b="1" dirty="0">
                <a:solidFill>
                  <a:schemeClr val="accent6"/>
                </a:solidFill>
                <a:latin typeface="+mj-lt"/>
                <a:ea typeface="ヒラギノ角ゴ Pro W3" charset="-128"/>
                <a:cs typeface="Times New Roman" panose="02020603050405020304" pitchFamily="18" charset="0"/>
              </a:rPr>
              <a:t>? </a:t>
            </a:r>
          </a:p>
          <a:p>
            <a:pPr algn="ctr">
              <a:spcBef>
                <a:spcPct val="0"/>
              </a:spcBef>
              <a:spcAft>
                <a:spcPts val="1200"/>
              </a:spcAft>
            </a:pPr>
            <a:r>
              <a:rPr lang="en-US" altLang="en-US" sz="2000" dirty="0">
                <a:solidFill>
                  <a:srgbClr val="002060"/>
                </a:solidFill>
                <a:latin typeface="+mj-lt"/>
                <a:ea typeface="ヒラギノ角ゴ Pro W3" charset="-128"/>
                <a:cs typeface="Times New Roman" panose="02020603050405020304" pitchFamily="18" charset="0"/>
              </a:rPr>
              <a:t>A partnership of workforce development organizations providing innovative workforce solutions to employers &amp; job seekers</a:t>
            </a:r>
          </a:p>
          <a:p>
            <a:pPr algn="ctr">
              <a:spcBef>
                <a:spcPct val="0"/>
              </a:spcBef>
              <a:spcAft>
                <a:spcPts val="1200"/>
              </a:spcAft>
            </a:pPr>
            <a:r>
              <a:rPr lang="en-US" altLang="en-US" sz="2000" b="1" dirty="0">
                <a:solidFill>
                  <a:srgbClr val="002060"/>
                </a:solidFill>
                <a:latin typeface="+mj-lt"/>
                <a:ea typeface="ヒラギノ角ゴ Pro W3" charset="-128"/>
                <a:cs typeface="Times New Roman" panose="02020603050405020304" pitchFamily="18" charset="0"/>
              </a:rPr>
              <a:t>One resource, over 40 locations throughout Arizona</a:t>
            </a:r>
            <a:r>
              <a:rPr lang="en-US" altLang="en-US" sz="2000" dirty="0">
                <a:solidFill>
                  <a:srgbClr val="002060"/>
                </a:solidFill>
                <a:latin typeface="+mj-lt"/>
                <a:ea typeface="ヒラギノ角ゴ Pro W3" charset="-128"/>
                <a:cs typeface="Times New Roman" panose="02020603050405020304" pitchFamily="18" charset="0"/>
              </a:rPr>
              <a:t> </a:t>
            </a:r>
            <a:endParaRPr lang="en-US" altLang="en-US" sz="800" dirty="0">
              <a:solidFill>
                <a:srgbClr val="002060"/>
              </a:solidFill>
              <a:latin typeface="+mj-lt"/>
              <a:ea typeface="ヒラギノ角ゴ Pro W3" charset="-128"/>
              <a:cs typeface="Times New Roman" panose="02020603050405020304" pitchFamily="18" charset="0"/>
            </a:endParaRPr>
          </a:p>
        </p:txBody>
      </p:sp>
      <p:pic>
        <p:nvPicPr>
          <p:cNvPr id="10" name="Content Placeholder 6" descr="Arizona@Work: Innovative Workforce Solutions" title="Arizona@Work: Innovative Workforce Solutions"/>
          <p:cNvPicPr>
            <a:picLocks noChangeAspect="1"/>
          </p:cNvPicPr>
          <p:nvPr/>
        </p:nvPicPr>
        <p:blipFill>
          <a:blip r:embed="rId3"/>
          <a:stretch>
            <a:fillRect/>
          </a:stretch>
        </p:blipFill>
        <p:spPr>
          <a:xfrm>
            <a:off x="2018121" y="144966"/>
            <a:ext cx="5260158" cy="1455150"/>
          </a:xfrm>
          <a:prstGeom prst="rect">
            <a:avLst/>
          </a:prstGeom>
        </p:spPr>
      </p:pic>
    </p:spTree>
    <p:extLst>
      <p:ext uri="{BB962C8B-B14F-4D97-AF65-F5344CB8AC3E}">
        <p14:creationId xmlns:p14="http://schemas.microsoft.com/office/powerpoint/2010/main" val="243629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5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1371600"/>
            <a:ext cx="8229600" cy="4099560"/>
          </a:xfrm>
          <a:prstGeom prst="rect">
            <a:avLst/>
          </a:prstGeom>
        </p:spPr>
        <p:txBody>
          <a:bodyPr>
            <a:normAutofit/>
          </a:bodyPr>
          <a:lstStyle/>
          <a:p>
            <a:pPr marL="480060">
              <a:buFont typeface="Wingdings" panose="05000000000000000000" pitchFamily="2" charset="2"/>
              <a:buChar char="ü"/>
            </a:pPr>
            <a:endParaRPr lang="en-US" sz="1200" b="0" dirty="0"/>
          </a:p>
          <a:p>
            <a:pPr marL="480060" algn="just">
              <a:buFont typeface="Wingdings" panose="05000000000000000000" pitchFamily="2" charset="2"/>
              <a:buChar char="ü"/>
            </a:pPr>
            <a:r>
              <a:rPr lang="en-US" sz="2200" dirty="0"/>
              <a:t>#SNAPCAN </a:t>
            </a:r>
            <a:r>
              <a:rPr lang="en-US" sz="2200" b="0" dirty="0"/>
              <a:t>help raise awareness of the services you provide to low-income individuals in your community.</a:t>
            </a:r>
          </a:p>
          <a:p>
            <a:pPr marL="480060">
              <a:buFont typeface="Wingdings" panose="05000000000000000000" pitchFamily="2" charset="2"/>
              <a:buChar char="ü"/>
            </a:pPr>
            <a:endParaRPr lang="en-US" sz="2200" b="0" dirty="0"/>
          </a:p>
          <a:p>
            <a:pPr marL="480060" algn="just">
              <a:buFont typeface="Wingdings" panose="05000000000000000000" pitchFamily="2" charset="2"/>
              <a:buChar char="ü"/>
            </a:pPr>
            <a:r>
              <a:rPr lang="en-US" sz="2200" dirty="0"/>
              <a:t>#SNAPCAN </a:t>
            </a:r>
            <a:r>
              <a:rPr lang="en-US" sz="2200" b="0" dirty="0"/>
              <a:t>connect you to a network of community partners who share the same goal of providing participants with the tools and resources they need to overcome barriers and obtain employment.</a:t>
            </a:r>
          </a:p>
          <a:p>
            <a:pPr marL="480060">
              <a:buFont typeface="Wingdings" panose="05000000000000000000" pitchFamily="2" charset="2"/>
              <a:buChar char="ü"/>
            </a:pPr>
            <a:endParaRPr lang="en-US" sz="2200" b="0" dirty="0"/>
          </a:p>
          <a:p>
            <a:pPr marL="480060">
              <a:buFont typeface="Wingdings" panose="05000000000000000000" pitchFamily="2" charset="2"/>
              <a:buChar char="ü"/>
            </a:pPr>
            <a:r>
              <a:rPr lang="en-US" sz="2200" dirty="0"/>
              <a:t>#SNAPCAN </a:t>
            </a:r>
            <a:r>
              <a:rPr lang="en-US" sz="2200" b="0" dirty="0"/>
              <a:t>provide access to federal dollars to expand your organization’s capacity and reach to serve your community.</a:t>
            </a:r>
          </a:p>
        </p:txBody>
      </p:sp>
      <p:sp>
        <p:nvSpPr>
          <p:cNvPr id="2" name="Title 1"/>
          <p:cNvSpPr>
            <a:spLocks noGrp="1"/>
          </p:cNvSpPr>
          <p:nvPr>
            <p:ph type="title"/>
          </p:nvPr>
        </p:nvSpPr>
        <p:spPr>
          <a:xfrm>
            <a:off x="457200" y="228600"/>
            <a:ext cx="8229600" cy="762000"/>
          </a:xfrm>
        </p:spPr>
        <p:style>
          <a:lnRef idx="2">
            <a:schemeClr val="accent1"/>
          </a:lnRef>
          <a:fillRef idx="1">
            <a:schemeClr val="lt1"/>
          </a:fillRef>
          <a:effectRef idx="0">
            <a:schemeClr val="accent1"/>
          </a:effectRef>
          <a:fontRef idx="minor">
            <a:schemeClr val="dk1"/>
          </a:fontRef>
        </p:style>
        <p:txBody>
          <a:bodyPr>
            <a:normAutofit fontScale="90000"/>
          </a:bodyPr>
          <a:lstStyle/>
          <a:p>
            <a:pPr algn="ctr"/>
            <a:r>
              <a:rPr lang="en-US"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WHY SHOULD YOUR ORGANIZATION BECOME A SNAP CAN PARTNER?</a:t>
            </a:r>
          </a:p>
        </p:txBody>
      </p:sp>
    </p:spTree>
    <p:extLst>
      <p:ext uri="{BB962C8B-B14F-4D97-AF65-F5344CB8AC3E}">
        <p14:creationId xmlns:p14="http://schemas.microsoft.com/office/powerpoint/2010/main" val="2398749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style>
          <a:lnRef idx="2">
            <a:schemeClr val="accent1"/>
          </a:lnRef>
          <a:fillRef idx="1">
            <a:schemeClr val="lt1"/>
          </a:fillRef>
          <a:effectRef idx="0">
            <a:schemeClr val="accent1"/>
          </a:effectRef>
          <a:fontRef idx="minor">
            <a:schemeClr val="dk1"/>
          </a:fontRef>
        </p:style>
        <p:txBody>
          <a:bodyPr/>
          <a:lstStyle/>
          <a:p>
            <a:pPr algn="ctr"/>
            <a:r>
              <a:rPr lang="en-US" cap="all"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Who are the current </a:t>
            </a:r>
            <a:br>
              <a:rPr lang="en-US" cap="all"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br>
            <a:r>
              <a:rPr lang="en-US" cap="all"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SNAP CAN Partners?</a:t>
            </a:r>
          </a:p>
        </p:txBody>
      </p:sp>
      <p:pic>
        <p:nvPicPr>
          <p:cNvPr id="1026" name="Picture 2" descr="AW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6486" y="1294389"/>
            <a:ext cx="2809875" cy="723900"/>
          </a:xfrm>
          <a:prstGeom prst="rect">
            <a:avLst/>
          </a:prstGeom>
          <a:solidFill>
            <a:srgbClr val="339966"/>
          </a:solidFill>
        </p:spPr>
      </p:pic>
      <p:pic>
        <p:nvPicPr>
          <p:cNvPr id="1028" name="Picture 4" descr="The Community Food Bank of Southern Arizo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995" y="2323701"/>
            <a:ext cx="2765051" cy="7416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father matter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371" y="3370781"/>
            <a:ext cx="2413043" cy="1857009"/>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2" descr="St. Mary's Food Bank Allian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6"/>
          <a:stretch>
            <a:fillRect/>
          </a:stretch>
        </p:blipFill>
        <p:spPr>
          <a:xfrm>
            <a:off x="5750536" y="3544082"/>
            <a:ext cx="2936264" cy="1468132"/>
          </a:xfrm>
          <a:prstGeom prst="rect">
            <a:avLst/>
          </a:prstGeom>
        </p:spPr>
      </p:pic>
      <p:pic>
        <p:nvPicPr>
          <p:cNvPr id="13" name="Picture 12"/>
          <p:cNvPicPr>
            <a:picLocks noChangeAspect="1"/>
          </p:cNvPicPr>
          <p:nvPr/>
        </p:nvPicPr>
        <p:blipFill>
          <a:blip r:embed="rId7"/>
          <a:stretch>
            <a:fillRect/>
          </a:stretch>
        </p:blipFill>
        <p:spPr>
          <a:xfrm>
            <a:off x="3290887" y="5025661"/>
            <a:ext cx="2562225" cy="1024890"/>
          </a:xfrm>
          <a:prstGeom prst="rect">
            <a:avLst/>
          </a:prstGeom>
        </p:spPr>
      </p:pic>
      <p:pic>
        <p:nvPicPr>
          <p:cNvPr id="3" name="Picture 2" descr="http://www.gapmin.com/images/new-logo.png?crc=86335604">
            <a:extLst>
              <a:ext uri="{FF2B5EF4-FFF2-40B4-BE49-F238E27FC236}">
                <a16:creationId xmlns:a16="http://schemas.microsoft.com/office/drawing/2014/main" id="{1CCC91E5-FAAC-48FC-9336-0A9CDA3B3C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1893" y="2321243"/>
            <a:ext cx="1733550" cy="81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784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1371600"/>
            <a:ext cx="8229600" cy="4099560"/>
          </a:xfrm>
          <a:prstGeom prst="rect">
            <a:avLst/>
          </a:prstGeom>
        </p:spPr>
        <p:txBody>
          <a:bodyPr>
            <a:normAutofit lnSpcReduction="10000"/>
          </a:bodyPr>
          <a:lstStyle/>
          <a:p>
            <a:pPr marL="480060">
              <a:buFont typeface="Arial" panose="020B0604020202020204" pitchFamily="34" charset="0"/>
              <a:buChar char="•"/>
            </a:pPr>
            <a:r>
              <a:rPr lang="en-US" sz="2200" b="0" dirty="0"/>
              <a:t>Assess participant skills, strengths, educational background, and barriers to employment</a:t>
            </a:r>
          </a:p>
          <a:p>
            <a:pPr marL="480060">
              <a:buFont typeface="Arial" panose="020B0604020202020204" pitchFamily="34" charset="0"/>
              <a:buChar char="•"/>
            </a:pPr>
            <a:r>
              <a:rPr lang="en-US" sz="2200" b="0" dirty="0"/>
              <a:t>Provide case management support to assist participant with  achieving employment goals</a:t>
            </a:r>
          </a:p>
          <a:p>
            <a:pPr marL="480060">
              <a:buFont typeface="Arial" panose="020B0604020202020204" pitchFamily="34" charset="0"/>
              <a:buChar char="•"/>
            </a:pPr>
            <a:r>
              <a:rPr lang="en-US" sz="2200" b="0" dirty="0"/>
              <a:t>Provide eligible employment and training services</a:t>
            </a:r>
          </a:p>
          <a:p>
            <a:pPr marL="480060">
              <a:buFont typeface="Arial" panose="020B0604020202020204" pitchFamily="34" charset="0"/>
              <a:buChar char="•"/>
            </a:pPr>
            <a:r>
              <a:rPr lang="en-US" sz="2200" b="0" dirty="0"/>
              <a:t>Track participant information such as:</a:t>
            </a:r>
          </a:p>
          <a:p>
            <a:pPr marL="880110" lvl="1">
              <a:buFont typeface="Arial" panose="020B0604020202020204" pitchFamily="34" charset="0"/>
              <a:buChar char="•"/>
            </a:pPr>
            <a:r>
              <a:rPr lang="en-US" sz="2200" dirty="0">
                <a:solidFill>
                  <a:schemeClr val="tx2"/>
                </a:solidFill>
              </a:rPr>
              <a:t>Program Participation (dates/ # of hours)</a:t>
            </a:r>
          </a:p>
          <a:p>
            <a:pPr marL="880110" lvl="1">
              <a:buFont typeface="Arial" panose="020B0604020202020204" pitchFamily="34" charset="0"/>
              <a:buChar char="•"/>
            </a:pPr>
            <a:r>
              <a:rPr lang="en-US" sz="2200" dirty="0">
                <a:solidFill>
                  <a:schemeClr val="tx2"/>
                </a:solidFill>
              </a:rPr>
              <a:t>Support Services Provided</a:t>
            </a:r>
          </a:p>
          <a:p>
            <a:pPr marL="880110" lvl="1">
              <a:buFont typeface="Arial" panose="020B0604020202020204" pitchFamily="34" charset="0"/>
              <a:buChar char="•"/>
            </a:pPr>
            <a:r>
              <a:rPr lang="en-US" sz="2200" dirty="0">
                <a:solidFill>
                  <a:schemeClr val="tx2"/>
                </a:solidFill>
              </a:rPr>
              <a:t>Job Placements</a:t>
            </a:r>
          </a:p>
          <a:p>
            <a:pPr marL="880110" lvl="1">
              <a:buFont typeface="Arial" panose="020B0604020202020204" pitchFamily="34" charset="0"/>
              <a:buChar char="•"/>
            </a:pPr>
            <a:r>
              <a:rPr lang="en-US" sz="2200" dirty="0">
                <a:solidFill>
                  <a:schemeClr val="tx2"/>
                </a:solidFill>
              </a:rPr>
              <a:t>Wages</a:t>
            </a:r>
          </a:p>
          <a:p>
            <a:pPr marL="480060">
              <a:buFont typeface="Arial" pitchFamily="34" charset="0"/>
              <a:buChar char="•"/>
            </a:pPr>
            <a:r>
              <a:rPr lang="en-US" sz="2200" b="0" dirty="0"/>
              <a:t>Submit reports and data to DES on SNAP CAN participants</a:t>
            </a:r>
          </a:p>
          <a:p>
            <a:pPr marL="137160" indent="0"/>
            <a:endParaRPr lang="en-US" sz="600" dirty="0"/>
          </a:p>
        </p:txBody>
      </p:sp>
      <p:sp>
        <p:nvSpPr>
          <p:cNvPr id="2" name="Title 1"/>
          <p:cNvSpPr>
            <a:spLocks noGrp="1"/>
          </p:cNvSpPr>
          <p:nvPr>
            <p:ph type="title"/>
          </p:nvPr>
        </p:nvSpPr>
        <p:spPr>
          <a:xfrm>
            <a:off x="457200" y="228600"/>
            <a:ext cx="8229600" cy="762000"/>
          </a:xfrm>
        </p:spPr>
        <p:style>
          <a:lnRef idx="2">
            <a:schemeClr val="accent1"/>
          </a:lnRef>
          <a:fillRef idx="1">
            <a:schemeClr val="lt1"/>
          </a:fillRef>
          <a:effectRef idx="0">
            <a:schemeClr val="accent1"/>
          </a:effectRef>
          <a:fontRef idx="minor">
            <a:schemeClr val="dk1"/>
          </a:fontRef>
        </p:style>
        <p:txBody>
          <a:bodyPr>
            <a:normAutofit fontScale="90000"/>
          </a:bodyPr>
          <a:lstStyle/>
          <a:p>
            <a:pPr algn="ctr"/>
            <a:r>
              <a:rPr lang="en-US"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WHAT ARE THE SNAP CAN PARTNER RESPONSIBILITIES?</a:t>
            </a:r>
          </a:p>
        </p:txBody>
      </p:sp>
    </p:spTree>
    <p:extLst>
      <p:ext uri="{BB962C8B-B14F-4D97-AF65-F5344CB8AC3E}">
        <p14:creationId xmlns:p14="http://schemas.microsoft.com/office/powerpoint/2010/main" val="1550580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38200"/>
          </a:xfrm>
        </p:spPr>
        <p:style>
          <a:lnRef idx="2">
            <a:schemeClr val="accent1"/>
          </a:lnRef>
          <a:fillRef idx="1">
            <a:schemeClr val="lt1"/>
          </a:fillRef>
          <a:effectRef idx="0">
            <a:schemeClr val="accent1"/>
          </a:effectRef>
          <a:fontRef idx="minor">
            <a:schemeClr val="dk1"/>
          </a:fontRef>
        </p:style>
        <p:txBody>
          <a:bodyPr/>
          <a:lstStyle/>
          <a:p>
            <a:pPr algn="ctr"/>
            <a:r>
              <a:rPr lang="en-US"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WHO ARE THE PARTICIPANTS? </a:t>
            </a:r>
          </a:p>
        </p:txBody>
      </p:sp>
      <p:sp>
        <p:nvSpPr>
          <p:cNvPr id="4" name="Content Placeholder 2"/>
          <p:cNvSpPr>
            <a:spLocks noGrp="1"/>
          </p:cNvSpPr>
          <p:nvPr>
            <p:ph idx="4294967295"/>
          </p:nvPr>
        </p:nvSpPr>
        <p:spPr>
          <a:xfrm>
            <a:off x="379959" y="1295400"/>
            <a:ext cx="8407893" cy="4255008"/>
          </a:xfrm>
          <a:prstGeom prst="rect">
            <a:avLst/>
          </a:prstGeom>
        </p:spPr>
        <p:txBody>
          <a:bodyPr/>
          <a:lstStyle/>
          <a:p>
            <a:pPr marL="0" lvl="1" indent="0">
              <a:buNone/>
              <a:defRPr/>
            </a:pPr>
            <a:r>
              <a:rPr lang="en-US" sz="2000" dirty="0">
                <a:solidFill>
                  <a:schemeClr val="tx2"/>
                </a:solidFill>
                <a:latin typeface="Arial" pitchFamily="34" charset="0"/>
                <a:cs typeface="Arial" pitchFamily="34" charset="0"/>
              </a:rPr>
              <a:t>Most likely, the participants you will serve as a SNAP CAN Partner are those you are already serving from your community.</a:t>
            </a:r>
          </a:p>
          <a:p>
            <a:pPr marL="285750" lvl="1">
              <a:buFont typeface="Arial" panose="020B0604020202020204" pitchFamily="34" charset="0"/>
              <a:buChar char="•"/>
              <a:defRPr/>
            </a:pPr>
            <a:r>
              <a:rPr lang="en-US" sz="2000" dirty="0">
                <a:solidFill>
                  <a:schemeClr val="tx2"/>
                </a:solidFill>
                <a:latin typeface="Arial" pitchFamily="34" charset="0"/>
                <a:cs typeface="Arial" pitchFamily="34" charset="0"/>
              </a:rPr>
              <a:t>SNAP benefit recipients seeking assistance with obtaining employment or advancing their career</a:t>
            </a:r>
          </a:p>
          <a:p>
            <a:pPr marL="0" lvl="1" indent="0">
              <a:buNone/>
              <a:defRPr/>
            </a:pPr>
            <a:endParaRPr lang="en-US" sz="1600" dirty="0">
              <a:solidFill>
                <a:schemeClr val="tx2"/>
              </a:solidFill>
              <a:latin typeface="Arial" pitchFamily="34" charset="0"/>
              <a:cs typeface="Arial" pitchFamily="34" charset="0"/>
            </a:endParaRPr>
          </a:p>
          <a:p>
            <a:pPr marL="0" lvl="1" indent="0" algn="just">
              <a:buNone/>
              <a:defRPr/>
            </a:pPr>
            <a:r>
              <a:rPr lang="en-US" sz="2000" dirty="0">
                <a:solidFill>
                  <a:schemeClr val="tx2"/>
                </a:solidFill>
                <a:latin typeface="Arial" pitchFamily="34" charset="0"/>
                <a:cs typeface="Arial" pitchFamily="34" charset="0"/>
              </a:rPr>
              <a:t>An eligible SNAP CAN participant must:</a:t>
            </a:r>
          </a:p>
          <a:p>
            <a:pPr marL="285750" lvl="1" algn="just">
              <a:buFont typeface="Arial" panose="020B0604020202020204" pitchFamily="34" charset="0"/>
              <a:buChar char="•"/>
              <a:defRPr/>
            </a:pPr>
            <a:r>
              <a:rPr lang="en-US" sz="2000" dirty="0">
                <a:solidFill>
                  <a:schemeClr val="tx2"/>
                </a:solidFill>
                <a:latin typeface="Arial" pitchFamily="34" charset="0"/>
                <a:cs typeface="Arial" pitchFamily="34" charset="0"/>
              </a:rPr>
              <a:t>Be receiving SNAP benefits in the month you delivered services and are requesting reimbursement</a:t>
            </a:r>
          </a:p>
          <a:p>
            <a:pPr marL="285750" lvl="1" algn="just">
              <a:buFont typeface="Arial" panose="020B0604020202020204" pitchFamily="34" charset="0"/>
              <a:buChar char="•"/>
              <a:defRPr/>
            </a:pPr>
            <a:r>
              <a:rPr lang="en-US" sz="2000" dirty="0">
                <a:solidFill>
                  <a:schemeClr val="tx2"/>
                </a:solidFill>
                <a:latin typeface="Arial" pitchFamily="34" charset="0"/>
                <a:cs typeface="Arial" pitchFamily="34" charset="0"/>
              </a:rPr>
              <a:t>Not be receiving TANF Cash Assistance Benefits</a:t>
            </a:r>
          </a:p>
          <a:p>
            <a:pPr marL="285750" lvl="1" algn="just">
              <a:buFont typeface="Arial" panose="020B0604020202020204" pitchFamily="34" charset="0"/>
              <a:buChar char="•"/>
              <a:defRPr/>
            </a:pPr>
            <a:r>
              <a:rPr lang="en-US" sz="2000" dirty="0">
                <a:solidFill>
                  <a:schemeClr val="tx2"/>
                </a:solidFill>
                <a:latin typeface="Arial" pitchFamily="34" charset="0"/>
                <a:cs typeface="Arial" pitchFamily="34" charset="0"/>
              </a:rPr>
              <a:t>Agree to and acknowledge participation in the SNAP CAN Program</a:t>
            </a:r>
          </a:p>
        </p:txBody>
      </p:sp>
    </p:spTree>
    <p:extLst>
      <p:ext uri="{BB962C8B-B14F-4D97-AF65-F5344CB8AC3E}">
        <p14:creationId xmlns:p14="http://schemas.microsoft.com/office/powerpoint/2010/main" val="10960096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381001" y="1143000"/>
            <a:ext cx="8077200" cy="4407408"/>
          </a:xfrm>
          <a:prstGeom prst="rect">
            <a:avLst/>
          </a:prstGeom>
        </p:spPr>
        <p:txBody>
          <a:bodyPr>
            <a:normAutofit/>
          </a:bodyPr>
          <a:lstStyle/>
          <a:p>
            <a:pPr marL="45720" indent="0">
              <a:buNone/>
            </a:pPr>
            <a:endParaRPr lang="en-US" sz="4600" dirty="0"/>
          </a:p>
          <a:p>
            <a:pPr lvl="2">
              <a:buFont typeface="Wingdings" panose="05000000000000000000" pitchFamily="2" charset="2"/>
              <a:buChar char="Ø"/>
            </a:pPr>
            <a:endParaRPr lang="en-US" sz="4600" dirty="0">
              <a:solidFill>
                <a:schemeClr val="accent6">
                  <a:lumMod val="75000"/>
                </a:schemeClr>
              </a:solidFill>
            </a:endParaRPr>
          </a:p>
        </p:txBody>
      </p:sp>
      <p:sp>
        <p:nvSpPr>
          <p:cNvPr id="3" name="Title 2"/>
          <p:cNvSpPr>
            <a:spLocks noGrp="1"/>
          </p:cNvSpPr>
          <p:nvPr>
            <p:ph type="title"/>
          </p:nvPr>
        </p:nvSpPr>
        <p:spPr>
          <a:xfrm>
            <a:off x="457200" y="228600"/>
            <a:ext cx="8229600" cy="762000"/>
          </a:xfrm>
        </p:spPr>
        <p:style>
          <a:lnRef idx="2">
            <a:schemeClr val="accent1"/>
          </a:lnRef>
          <a:fillRef idx="1">
            <a:schemeClr val="lt1"/>
          </a:fillRef>
          <a:effectRef idx="0">
            <a:schemeClr val="accent1"/>
          </a:effectRef>
          <a:fontRef idx="minor">
            <a:schemeClr val="dk1"/>
          </a:fontRef>
        </p:style>
        <p:txBody>
          <a:bodyPr/>
          <a:lstStyle/>
          <a:p>
            <a:pPr algn="ctr"/>
            <a:r>
              <a:rPr lang="en-US"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HOW DOES THE REIMBURSEMENT MODEL WORK?</a:t>
            </a:r>
            <a:endParaRPr lang="en-US" cap="all" dirty="0">
              <a:ln w="12700">
                <a:solidFill>
                  <a:sysClr val="windowText" lastClr="000000"/>
                </a:solidFill>
                <a:prstDash val="solid"/>
              </a:ln>
              <a:solidFill>
                <a:srgbClr val="0070C0"/>
              </a:solidFill>
              <a:effectLst>
                <a:outerShdw blurRad="41275" dist="20320" dir="1800000" algn="tl" rotWithShape="0">
                  <a:srgbClr val="000000">
                    <a:alpha val="40000"/>
                  </a:srgbClr>
                </a:outerShdw>
              </a:effectLst>
            </a:endParaRPr>
          </a:p>
        </p:txBody>
      </p:sp>
      <p:graphicFrame>
        <p:nvGraphicFramePr>
          <p:cNvPr id="4" name="Content Placeholder 3"/>
          <p:cNvGraphicFramePr>
            <a:graphicFrameLocks noGrp="1" noChangeAspect="1"/>
          </p:cNvGraphicFramePr>
          <p:nvPr>
            <p:ph idx="4294967295"/>
            <p:extLst/>
          </p:nvPr>
        </p:nvGraphicFramePr>
        <p:xfrm>
          <a:off x="533400" y="1083722"/>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6787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1371600"/>
            <a:ext cx="8229600" cy="4099560"/>
          </a:xfrm>
          <a:prstGeom prst="rect">
            <a:avLst/>
          </a:prstGeom>
        </p:spPr>
        <p:txBody>
          <a:bodyPr>
            <a:normAutofit/>
          </a:bodyPr>
          <a:lstStyle/>
          <a:p>
            <a:pPr marL="480060" algn="just">
              <a:buFont typeface="Arial" panose="020B0604020202020204" pitchFamily="34" charset="0"/>
              <a:buChar char="•"/>
            </a:pPr>
            <a:r>
              <a:rPr lang="en-US" sz="2200" b="0" dirty="0"/>
              <a:t>ADES directs 45% of the total cost of an allowable service provided to an eligible SNAP CAN participant back to the SNAP CAN Partner that provided the original activities. </a:t>
            </a:r>
          </a:p>
          <a:p>
            <a:pPr marL="137160" indent="0" algn="just"/>
            <a:endParaRPr lang="en-US" sz="2200" b="0" dirty="0"/>
          </a:p>
          <a:p>
            <a:pPr marL="480060" algn="just">
              <a:buFont typeface="Arial" panose="020B0604020202020204" pitchFamily="34" charset="0"/>
              <a:buChar char="•"/>
            </a:pPr>
            <a:r>
              <a:rPr lang="en-US" sz="2200" b="0" dirty="0"/>
              <a:t>Reimbursement is only provided if allowable activities are initially paid for with </a:t>
            </a:r>
            <a:r>
              <a:rPr lang="en-US" sz="2200" u="sng" dirty="0"/>
              <a:t>non-federal funds </a:t>
            </a:r>
            <a:r>
              <a:rPr lang="en-US" sz="2200" b="0" dirty="0"/>
              <a:t>that are not used to match other federal funds. </a:t>
            </a:r>
          </a:p>
          <a:p>
            <a:pPr marL="880110" lvl="1" algn="just">
              <a:buFont typeface="Arial" panose="020B0604020202020204" pitchFamily="34" charset="0"/>
              <a:buChar char="•"/>
            </a:pPr>
            <a:r>
              <a:rPr lang="en-US" sz="2200" dirty="0">
                <a:solidFill>
                  <a:schemeClr val="tx2"/>
                </a:solidFill>
              </a:rPr>
              <a:t>State, county, or city funds</a:t>
            </a:r>
          </a:p>
          <a:p>
            <a:pPr marL="880110" lvl="1" algn="just">
              <a:buFont typeface="Arial" panose="020B0604020202020204" pitchFamily="34" charset="0"/>
              <a:buChar char="•"/>
            </a:pPr>
            <a:r>
              <a:rPr lang="en-US" sz="2200" dirty="0">
                <a:solidFill>
                  <a:schemeClr val="tx2"/>
                </a:solidFill>
              </a:rPr>
              <a:t>Foundation Funds</a:t>
            </a:r>
          </a:p>
          <a:p>
            <a:pPr marL="880110" lvl="1">
              <a:buFont typeface="Arial" panose="020B0604020202020204" pitchFamily="34" charset="0"/>
              <a:buChar char="•"/>
            </a:pPr>
            <a:r>
              <a:rPr lang="en-US" sz="2200" dirty="0">
                <a:solidFill>
                  <a:schemeClr val="tx2"/>
                </a:solidFill>
              </a:rPr>
              <a:t>Donations from private funds or non-profits</a:t>
            </a:r>
          </a:p>
          <a:p>
            <a:pPr marL="594360" lvl="1" indent="0">
              <a:buNone/>
            </a:pPr>
            <a:endParaRPr lang="en-US" sz="2200" dirty="0">
              <a:solidFill>
                <a:schemeClr val="tx2"/>
              </a:solidFill>
            </a:endParaRPr>
          </a:p>
          <a:p>
            <a:pPr marL="480060">
              <a:buFont typeface="Arial" panose="020B0604020202020204" pitchFamily="34" charset="0"/>
              <a:buChar char="•"/>
            </a:pPr>
            <a:endParaRPr lang="en-US" sz="600" dirty="0"/>
          </a:p>
        </p:txBody>
      </p:sp>
      <p:sp>
        <p:nvSpPr>
          <p:cNvPr id="2" name="Title 1"/>
          <p:cNvSpPr>
            <a:spLocks noGrp="1"/>
          </p:cNvSpPr>
          <p:nvPr>
            <p:ph type="title"/>
          </p:nvPr>
        </p:nvSpPr>
        <p:spPr>
          <a:xfrm>
            <a:off x="457200" y="228600"/>
            <a:ext cx="8229600" cy="762000"/>
          </a:xfrm>
        </p:spPr>
        <p:style>
          <a:lnRef idx="2">
            <a:schemeClr val="accent1"/>
          </a:lnRef>
          <a:fillRef idx="1">
            <a:schemeClr val="lt1"/>
          </a:fillRef>
          <a:effectRef idx="0">
            <a:schemeClr val="accent1"/>
          </a:effectRef>
          <a:fontRef idx="minor">
            <a:schemeClr val="dk1"/>
          </a:fontRef>
        </p:style>
        <p:txBody>
          <a:bodyPr>
            <a:normAutofit/>
          </a:bodyPr>
          <a:lstStyle/>
          <a:p>
            <a:pPr algn="ctr"/>
            <a:r>
              <a:rPr lang="en-US"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HOW MUCH IS THE REIMBURSEMENT?</a:t>
            </a:r>
          </a:p>
        </p:txBody>
      </p:sp>
    </p:spTree>
    <p:extLst>
      <p:ext uri="{BB962C8B-B14F-4D97-AF65-F5344CB8AC3E}">
        <p14:creationId xmlns:p14="http://schemas.microsoft.com/office/powerpoint/2010/main" val="123057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81000" y="1143000"/>
            <a:ext cx="8407893" cy="4407408"/>
          </a:xfrm>
          <a:prstGeom prst="rect">
            <a:avLst/>
          </a:prstGeom>
        </p:spPr>
        <p:txBody>
          <a:bodyPr/>
          <a:lstStyle/>
          <a:p>
            <a:pPr marL="0" indent="0">
              <a:buNone/>
            </a:pPr>
            <a:endParaRPr lang="en-US" sz="2200" dirty="0">
              <a:solidFill>
                <a:schemeClr val="accent6">
                  <a:lumMod val="75000"/>
                </a:schemeClr>
              </a:solidFill>
            </a:endParaRPr>
          </a:p>
          <a:p>
            <a:pPr marL="0" indent="0">
              <a:buNone/>
            </a:pPr>
            <a:endParaRPr lang="en-US" b="0" dirty="0">
              <a:solidFill>
                <a:schemeClr val="accent6">
                  <a:lumMod val="75000"/>
                </a:schemeClr>
              </a:solidFill>
            </a:endParaRPr>
          </a:p>
        </p:txBody>
      </p:sp>
      <p:sp>
        <p:nvSpPr>
          <p:cNvPr id="2" name="Title 1"/>
          <p:cNvSpPr>
            <a:spLocks noGrp="1"/>
          </p:cNvSpPr>
          <p:nvPr>
            <p:ph type="title"/>
          </p:nvPr>
        </p:nvSpPr>
        <p:spPr>
          <a:xfrm>
            <a:off x="457200" y="228600"/>
            <a:ext cx="8229600" cy="609600"/>
          </a:xfrm>
        </p:spPr>
        <p:style>
          <a:lnRef idx="2">
            <a:schemeClr val="accent1"/>
          </a:lnRef>
          <a:fillRef idx="1">
            <a:schemeClr val="lt1"/>
          </a:fillRef>
          <a:effectRef idx="0">
            <a:schemeClr val="accent1"/>
          </a:effectRef>
          <a:fontRef idx="minor">
            <a:schemeClr val="dk1"/>
          </a:fontRef>
        </p:style>
        <p:txBody>
          <a:bodyPr/>
          <a:lstStyle/>
          <a:p>
            <a:pPr algn="ctr"/>
            <a:r>
              <a:rPr lang="en-US" cap="all"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WHAT ARE THE Next steps?</a:t>
            </a:r>
          </a:p>
        </p:txBody>
      </p:sp>
      <p:sp>
        <p:nvSpPr>
          <p:cNvPr id="4" name="TextBox 3"/>
          <p:cNvSpPr txBox="1"/>
          <p:nvPr/>
        </p:nvSpPr>
        <p:spPr>
          <a:xfrm>
            <a:off x="851146" y="1169894"/>
            <a:ext cx="7467600" cy="5447645"/>
          </a:xfrm>
          <a:prstGeom prst="rect">
            <a:avLst/>
          </a:prstGeom>
          <a:noFill/>
        </p:spPr>
        <p:txBody>
          <a:bodyPr wrap="square" rtlCol="0">
            <a:spAutoFit/>
          </a:bodyPr>
          <a:lstStyle/>
          <a:p>
            <a:pPr algn="ctr"/>
            <a:r>
              <a:rPr lang="en-US" sz="2800" b="1" dirty="0">
                <a:solidFill>
                  <a:schemeClr val="tx2"/>
                </a:solidFill>
              </a:rPr>
              <a:t>Are you ready to see what #SNAPCAN do for your organization and community?</a:t>
            </a:r>
          </a:p>
          <a:p>
            <a:pPr algn="ctr"/>
            <a:endParaRPr lang="en-US" sz="2800" b="1" dirty="0">
              <a:solidFill>
                <a:schemeClr val="tx2"/>
              </a:solidFill>
            </a:endParaRPr>
          </a:p>
          <a:p>
            <a:pPr algn="ctr"/>
            <a:r>
              <a:rPr lang="en-US" sz="2400" b="1" dirty="0">
                <a:solidFill>
                  <a:schemeClr val="tx2"/>
                </a:solidFill>
              </a:rPr>
              <a:t>Please visit:</a:t>
            </a:r>
          </a:p>
          <a:p>
            <a:pPr algn="ctr"/>
            <a:r>
              <a:rPr lang="en-US" sz="2400" b="1" dirty="0">
                <a:solidFill>
                  <a:schemeClr val="tx2"/>
                </a:solidFill>
              </a:rPr>
              <a:t> </a:t>
            </a:r>
            <a:r>
              <a:rPr lang="en-US" sz="2800" b="1" dirty="0">
                <a:solidFill>
                  <a:schemeClr val="tx2"/>
                </a:solidFill>
                <a:hlinkClick r:id="rId3"/>
              </a:rPr>
              <a:t>www.AZSNAPCAN.com</a:t>
            </a:r>
            <a:endParaRPr lang="en-US" sz="2800" b="1" dirty="0">
              <a:solidFill>
                <a:schemeClr val="tx2"/>
              </a:solidFill>
            </a:endParaRPr>
          </a:p>
          <a:p>
            <a:pPr algn="ctr"/>
            <a:r>
              <a:rPr lang="en-US" sz="2400" b="1" dirty="0">
                <a:solidFill>
                  <a:schemeClr val="tx2"/>
                </a:solidFill>
              </a:rPr>
              <a:t>to complete the </a:t>
            </a:r>
          </a:p>
          <a:p>
            <a:pPr algn="ctr"/>
            <a:r>
              <a:rPr lang="en-US" sz="2400" b="1" dirty="0">
                <a:solidFill>
                  <a:schemeClr val="tx2"/>
                </a:solidFill>
              </a:rPr>
              <a:t>SNAP CAN Potential Partner Assessment</a:t>
            </a:r>
          </a:p>
          <a:p>
            <a:pPr algn="ctr"/>
            <a:r>
              <a:rPr lang="en-US" sz="2000" b="1" dirty="0">
                <a:solidFill>
                  <a:schemeClr val="tx2"/>
                </a:solidFill>
              </a:rPr>
              <a:t>found under “Becoming a SNAP CAN Partner”</a:t>
            </a:r>
          </a:p>
          <a:p>
            <a:pPr algn="ctr"/>
            <a:endParaRPr lang="en-US" sz="2000" b="1" dirty="0">
              <a:solidFill>
                <a:schemeClr val="tx2"/>
              </a:solidFill>
            </a:endParaRPr>
          </a:p>
          <a:p>
            <a:pPr algn="ctr"/>
            <a:r>
              <a:rPr lang="en-US" sz="2000" b="1" dirty="0">
                <a:solidFill>
                  <a:schemeClr val="tx2"/>
                </a:solidFill>
              </a:rPr>
              <a:t>Or email: </a:t>
            </a:r>
          </a:p>
          <a:p>
            <a:pPr algn="ctr"/>
            <a:r>
              <a:rPr lang="en-US" sz="2000" b="1" dirty="0">
                <a:solidFill>
                  <a:schemeClr val="tx2"/>
                </a:solidFill>
                <a:hlinkClick r:id="rId4"/>
              </a:rPr>
              <a:t>SNAE&amp;Thelp@azdes.gov</a:t>
            </a:r>
            <a:r>
              <a:rPr lang="en-US" sz="2000" b="1" dirty="0">
                <a:solidFill>
                  <a:schemeClr val="tx2"/>
                </a:solidFill>
              </a:rPr>
              <a:t> </a:t>
            </a:r>
          </a:p>
          <a:p>
            <a:pPr algn="ctr"/>
            <a:endParaRPr lang="en-US" sz="2000" b="1" dirty="0">
              <a:solidFill>
                <a:schemeClr val="tx2"/>
              </a:solidFill>
            </a:endParaRPr>
          </a:p>
          <a:p>
            <a:pPr algn="ctr"/>
            <a:endParaRPr lang="en-US" sz="2000" b="1" dirty="0">
              <a:solidFill>
                <a:schemeClr val="tx2"/>
              </a:solidFill>
            </a:endParaRPr>
          </a:p>
          <a:p>
            <a:pPr algn="ctr"/>
            <a:endParaRPr lang="en-US" sz="2000" b="1" dirty="0">
              <a:solidFill>
                <a:schemeClr val="tx2"/>
              </a:solidFill>
            </a:endParaRPr>
          </a:p>
          <a:p>
            <a:pPr algn="ctr"/>
            <a:endParaRPr lang="en-US" sz="2400" b="1" dirty="0">
              <a:solidFill>
                <a:schemeClr val="tx2"/>
              </a:solidFill>
            </a:endParaRPr>
          </a:p>
        </p:txBody>
      </p:sp>
    </p:spTree>
    <p:extLst>
      <p:ext uri="{BB962C8B-B14F-4D97-AF65-F5344CB8AC3E}">
        <p14:creationId xmlns:p14="http://schemas.microsoft.com/office/powerpoint/2010/main" val="383679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r>
              <a:rPr lang="en-US" dirty="0">
                <a:solidFill>
                  <a:schemeClr val="bg2"/>
                </a:solidFill>
              </a:rPr>
              <a:t>Copyright © 2018 ARIZONA@WORK</a:t>
            </a:r>
          </a:p>
        </p:txBody>
      </p:sp>
      <p:sp>
        <p:nvSpPr>
          <p:cNvPr id="4" name="Rectangle 6"/>
          <p:cNvSpPr>
            <a:spLocks noChangeArrowheads="1"/>
          </p:cNvSpPr>
          <p:nvPr/>
        </p:nvSpPr>
        <p:spPr bwMode="auto">
          <a:xfrm>
            <a:off x="381000" y="533400"/>
            <a:ext cx="8382000" cy="1923661"/>
          </a:xfrm>
          <a:prstGeom prst="rect">
            <a:avLst/>
          </a:prstGeom>
          <a:noFill/>
          <a:ln w="9525">
            <a:noFill/>
            <a:miter lim="800000"/>
            <a:headEnd/>
            <a:tailEnd/>
          </a:ln>
        </p:spPr>
        <p:txBody>
          <a:bodyPr/>
          <a:lstStyle/>
          <a:p>
            <a:pPr marL="342900" indent="-342900" algn="ctr">
              <a:buClr>
                <a:srgbClr val="CC0000"/>
              </a:buClr>
            </a:pPr>
            <a:r>
              <a:rPr lang="en-US" sz="9600" b="1" dirty="0">
                <a:solidFill>
                  <a:srgbClr val="002060"/>
                </a:solidFill>
                <a:latin typeface="Arial Narrow" panose="020B0606020202030204" pitchFamily="34" charset="0"/>
              </a:rPr>
              <a:t>Thank You!</a:t>
            </a:r>
          </a:p>
        </p:txBody>
      </p:sp>
      <p:pic>
        <p:nvPicPr>
          <p:cNvPr id="5" name="Picture 4"/>
          <p:cNvPicPr>
            <a:picLocks noChangeAspect="1"/>
          </p:cNvPicPr>
          <p:nvPr/>
        </p:nvPicPr>
        <p:blipFill>
          <a:blip r:embed="rId3"/>
          <a:stretch>
            <a:fillRect/>
          </a:stretch>
        </p:blipFill>
        <p:spPr>
          <a:xfrm>
            <a:off x="2514600" y="2453748"/>
            <a:ext cx="4127387" cy="2572140"/>
          </a:xfrm>
          <a:prstGeom prst="rect">
            <a:avLst/>
          </a:prstGeom>
        </p:spPr>
      </p:pic>
    </p:spTree>
    <p:extLst>
      <p:ext uri="{BB962C8B-B14F-4D97-AF65-F5344CB8AC3E}">
        <p14:creationId xmlns:p14="http://schemas.microsoft.com/office/powerpoint/2010/main" val="226323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75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75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75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7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714" y="1600200"/>
            <a:ext cx="8708572" cy="3657600"/>
          </a:xfrm>
          <a:prstGeom prst="rect">
            <a:avLst/>
          </a:prstGeom>
        </p:spPr>
      </p:pic>
      <p:graphicFrame>
        <p:nvGraphicFramePr>
          <p:cNvPr id="3" name="Table 2"/>
          <p:cNvGraphicFramePr>
            <a:graphicFrameLocks noGrp="1"/>
          </p:cNvGraphicFramePr>
          <p:nvPr>
            <p:extLst/>
          </p:nvPr>
        </p:nvGraphicFramePr>
        <p:xfrm>
          <a:off x="6629400" y="5562600"/>
          <a:ext cx="2296886" cy="609600"/>
        </p:xfrm>
        <a:graphic>
          <a:graphicData uri="http://schemas.openxmlformats.org/drawingml/2006/table">
            <a:tbl>
              <a:tblPr firstRow="1" bandRow="1">
                <a:tableStyleId>{5C22544A-7EE6-4342-B048-85BDC9FD1C3A}</a:tableStyleId>
              </a:tblPr>
              <a:tblGrid>
                <a:gridCol w="2296886">
                  <a:extLst>
                    <a:ext uri="{9D8B030D-6E8A-4147-A177-3AD203B41FA5}">
                      <a16:colId xmlns:a16="http://schemas.microsoft.com/office/drawing/2014/main" val="20000"/>
                    </a:ext>
                  </a:extLst>
                </a:gridCol>
              </a:tblGrid>
              <a:tr h="609600">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6995564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 y="1512094"/>
            <a:ext cx="3629247" cy="1981200"/>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2447" y="1512094"/>
            <a:ext cx="3624147" cy="1981200"/>
          </a:xfrm>
          <a:prstGeom prst="rect">
            <a:avLst/>
          </a:prstGeom>
        </p:spPr>
      </p:pic>
      <p:sp>
        <p:nvSpPr>
          <p:cNvPr id="4" name="Rectangle 3"/>
          <p:cNvSpPr/>
          <p:nvPr/>
        </p:nvSpPr>
        <p:spPr>
          <a:xfrm>
            <a:off x="6629400" y="5410200"/>
            <a:ext cx="2438400" cy="762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14528" y="3493294"/>
            <a:ext cx="4114800" cy="1015663"/>
          </a:xfrm>
          <a:prstGeom prst="rect">
            <a:avLst/>
          </a:prstGeom>
          <a:noFill/>
        </p:spPr>
        <p:txBody>
          <a:bodyPr wrap="square" rtlCol="0">
            <a:spAutoFit/>
          </a:bodyPr>
          <a:lstStyle/>
          <a:p>
            <a:r>
              <a:rPr lang="en-US" b="1" dirty="0"/>
              <a:t>Job Seekers</a:t>
            </a:r>
          </a:p>
          <a:p>
            <a:r>
              <a:rPr lang="en-US" sz="1400" cap="all" dirty="0">
                <a:solidFill>
                  <a:schemeClr val="tx2"/>
                </a:solidFill>
              </a:rPr>
              <a:t>ARIZONA@WORK</a:t>
            </a:r>
            <a:r>
              <a:rPr lang="en-US" sz="1400" dirty="0">
                <a:solidFill>
                  <a:schemeClr val="tx2"/>
                </a:solidFill>
              </a:rPr>
              <a:t> is here to help job seekers like you. We have the services and programs you need to find, prepare for and keep the right job. </a:t>
            </a:r>
            <a:endParaRPr lang="en-US" sz="1200" dirty="0">
              <a:solidFill>
                <a:schemeClr val="tx2"/>
              </a:solidFill>
            </a:endParaRPr>
          </a:p>
        </p:txBody>
      </p:sp>
      <p:sp>
        <p:nvSpPr>
          <p:cNvPr id="7" name="TextBox 6"/>
          <p:cNvSpPr txBox="1"/>
          <p:nvPr/>
        </p:nvSpPr>
        <p:spPr>
          <a:xfrm>
            <a:off x="5181600" y="3493294"/>
            <a:ext cx="3733800" cy="1231106"/>
          </a:xfrm>
          <a:prstGeom prst="rect">
            <a:avLst/>
          </a:prstGeom>
          <a:noFill/>
        </p:spPr>
        <p:txBody>
          <a:bodyPr wrap="square" rtlCol="0">
            <a:spAutoFit/>
          </a:bodyPr>
          <a:lstStyle/>
          <a:p>
            <a:r>
              <a:rPr lang="en-US" b="1" dirty="0"/>
              <a:t>Employers</a:t>
            </a:r>
          </a:p>
          <a:p>
            <a:r>
              <a:rPr lang="en-US" sz="1400" cap="all" dirty="0">
                <a:solidFill>
                  <a:schemeClr val="tx2"/>
                </a:solidFill>
              </a:rPr>
              <a:t>ARIZONA@WORK</a:t>
            </a:r>
            <a:r>
              <a:rPr lang="en-US" sz="1400" dirty="0">
                <a:solidFill>
                  <a:schemeClr val="tx2"/>
                </a:solidFill>
              </a:rPr>
              <a:t> partners with employers to meet their workforce needs. With locally based services, we have the network to connect people and jobs. </a:t>
            </a:r>
            <a:endParaRPr lang="en-US" dirty="0">
              <a:solidFill>
                <a:schemeClr val="tx2"/>
              </a:solidFill>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1512094"/>
            <a:ext cx="1682750" cy="198120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5400" y="1512094"/>
            <a:ext cx="1667747" cy="1956154"/>
          </a:xfrm>
          <a:prstGeom prst="rect">
            <a:avLst/>
          </a:prstGeom>
        </p:spPr>
      </p:pic>
      <p:sp>
        <p:nvSpPr>
          <p:cNvPr id="22" name="TextBox 21"/>
          <p:cNvSpPr txBox="1"/>
          <p:nvPr/>
        </p:nvSpPr>
        <p:spPr>
          <a:xfrm>
            <a:off x="414528" y="4472089"/>
            <a:ext cx="3810000" cy="369332"/>
          </a:xfrm>
          <a:prstGeom prst="rect">
            <a:avLst/>
          </a:prstGeom>
          <a:noFill/>
        </p:spPr>
        <p:txBody>
          <a:bodyPr wrap="square" rtlCol="0">
            <a:spAutoFit/>
          </a:bodyPr>
          <a:lstStyle/>
          <a:p>
            <a:r>
              <a:rPr lang="en-US" dirty="0"/>
              <a:t>ArizonaAtWork.com/Phoenix</a:t>
            </a:r>
          </a:p>
        </p:txBody>
      </p:sp>
      <p:sp>
        <p:nvSpPr>
          <p:cNvPr id="21" name="Rectangle 20"/>
          <p:cNvSpPr/>
          <p:nvPr/>
        </p:nvSpPr>
        <p:spPr>
          <a:xfrm>
            <a:off x="457195" y="4813665"/>
            <a:ext cx="8269395" cy="29045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0" name="TextBox 19"/>
          <p:cNvSpPr txBox="1"/>
          <p:nvPr/>
        </p:nvSpPr>
        <p:spPr>
          <a:xfrm>
            <a:off x="3103997" y="4778168"/>
            <a:ext cx="2819400" cy="369332"/>
          </a:xfrm>
          <a:prstGeom prst="rect">
            <a:avLst/>
          </a:prstGeom>
          <a:noFill/>
        </p:spPr>
        <p:txBody>
          <a:bodyPr wrap="square" rtlCol="0">
            <a:spAutoFit/>
          </a:bodyPr>
          <a:lstStyle/>
          <a:p>
            <a:pPr algn="ctr"/>
            <a:r>
              <a:rPr lang="en-US" b="1" dirty="0">
                <a:solidFill>
                  <a:schemeClr val="bg2"/>
                </a:solidFill>
              </a:rPr>
              <a:t>Locations</a:t>
            </a:r>
          </a:p>
        </p:txBody>
      </p:sp>
      <p:graphicFrame>
        <p:nvGraphicFramePr>
          <p:cNvPr id="2" name="Table 1"/>
          <p:cNvGraphicFramePr>
            <a:graphicFrameLocks noGrp="1"/>
          </p:cNvGraphicFramePr>
          <p:nvPr>
            <p:extLst/>
          </p:nvPr>
        </p:nvGraphicFramePr>
        <p:xfrm>
          <a:off x="457197" y="5138176"/>
          <a:ext cx="8269392" cy="1158240"/>
        </p:xfrm>
        <a:graphic>
          <a:graphicData uri="http://schemas.openxmlformats.org/drawingml/2006/table">
            <a:tbl>
              <a:tblPr firstRow="1" bandRow="1">
                <a:tableStyleId>{5C22544A-7EE6-4342-B048-85BDC9FD1C3A}</a:tableStyleId>
              </a:tblPr>
              <a:tblGrid>
                <a:gridCol w="1378232">
                  <a:extLst>
                    <a:ext uri="{9D8B030D-6E8A-4147-A177-3AD203B41FA5}">
                      <a16:colId xmlns:a16="http://schemas.microsoft.com/office/drawing/2014/main" val="20000"/>
                    </a:ext>
                  </a:extLst>
                </a:gridCol>
                <a:gridCol w="1378232">
                  <a:extLst>
                    <a:ext uri="{9D8B030D-6E8A-4147-A177-3AD203B41FA5}">
                      <a16:colId xmlns:a16="http://schemas.microsoft.com/office/drawing/2014/main" val="20001"/>
                    </a:ext>
                  </a:extLst>
                </a:gridCol>
                <a:gridCol w="1378232">
                  <a:extLst>
                    <a:ext uri="{9D8B030D-6E8A-4147-A177-3AD203B41FA5}">
                      <a16:colId xmlns:a16="http://schemas.microsoft.com/office/drawing/2014/main" val="20002"/>
                    </a:ext>
                  </a:extLst>
                </a:gridCol>
                <a:gridCol w="1378232">
                  <a:extLst>
                    <a:ext uri="{9D8B030D-6E8A-4147-A177-3AD203B41FA5}">
                      <a16:colId xmlns:a16="http://schemas.microsoft.com/office/drawing/2014/main" val="20003"/>
                    </a:ext>
                  </a:extLst>
                </a:gridCol>
                <a:gridCol w="1378232">
                  <a:extLst>
                    <a:ext uri="{9D8B030D-6E8A-4147-A177-3AD203B41FA5}">
                      <a16:colId xmlns:a16="http://schemas.microsoft.com/office/drawing/2014/main" val="20004"/>
                    </a:ext>
                  </a:extLst>
                </a:gridCol>
                <a:gridCol w="1378232">
                  <a:extLst>
                    <a:ext uri="{9D8B030D-6E8A-4147-A177-3AD203B41FA5}">
                      <a16:colId xmlns:a16="http://schemas.microsoft.com/office/drawing/2014/main" val="20005"/>
                    </a:ext>
                  </a:extLst>
                </a:gridCol>
              </a:tblGrid>
              <a:tr h="10799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A6EBB"/>
                          </a:solidFill>
                          <a:effectLst/>
                          <a:uLnTx/>
                          <a:uFillTx/>
                          <a:latin typeface="+mn-lt"/>
                          <a:ea typeface="+mn-ea"/>
                          <a:cs typeface="+mn-cs"/>
                        </a:rPr>
                        <a:t>West Job Center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2F2F2">
                              <a:lumMod val="10000"/>
                            </a:srgbClr>
                          </a:solidFill>
                          <a:effectLst/>
                          <a:uLnTx/>
                          <a:uFillTx/>
                          <a:latin typeface="+mn-lt"/>
                          <a:ea typeface="+mn-ea"/>
                          <a:cs typeface="+mn-cs"/>
                        </a:rPr>
                        <a:t>3406 N. 51</a:t>
                      </a:r>
                      <a:r>
                        <a:rPr kumimoji="0" lang="en-US" sz="1000" b="0" i="0" u="none" strike="noStrike" kern="1200" cap="none" spc="0" normalizeH="0" baseline="30000" noProof="0" dirty="0">
                          <a:ln>
                            <a:noFill/>
                          </a:ln>
                          <a:solidFill>
                            <a:srgbClr val="F2F2F2">
                              <a:lumMod val="10000"/>
                            </a:srgbClr>
                          </a:solidFill>
                          <a:effectLst/>
                          <a:uLnTx/>
                          <a:uFillTx/>
                          <a:latin typeface="+mn-lt"/>
                          <a:ea typeface="+mn-ea"/>
                          <a:cs typeface="+mn-cs"/>
                        </a:rPr>
                        <a:t>st</a:t>
                      </a:r>
                      <a:r>
                        <a:rPr kumimoji="0" lang="en-US" sz="1000" b="0" i="0" u="none" strike="noStrike" kern="1200" cap="none" spc="0" normalizeH="0" baseline="0" noProof="0" dirty="0">
                          <a:ln>
                            <a:noFill/>
                          </a:ln>
                          <a:solidFill>
                            <a:srgbClr val="F2F2F2">
                              <a:lumMod val="10000"/>
                            </a:srgbClr>
                          </a:solidFill>
                          <a:effectLst/>
                          <a:uLnTx/>
                          <a:uFillTx/>
                          <a:latin typeface="+mn-lt"/>
                          <a:ea typeface="+mn-ea"/>
                          <a:cs typeface="+mn-cs"/>
                        </a:rPr>
                        <a:t> Ave.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2F2F2">
                              <a:lumMod val="10000"/>
                            </a:srgbClr>
                          </a:solidFill>
                          <a:effectLst/>
                          <a:uLnTx/>
                          <a:uFillTx/>
                          <a:latin typeface="+mn-lt"/>
                          <a:ea typeface="+mn-ea"/>
                          <a:cs typeface="+mn-cs"/>
                        </a:rPr>
                        <a:t>Phoenix, AZ 85031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2F2F2">
                              <a:lumMod val="10000"/>
                            </a:srgbClr>
                          </a:solidFill>
                          <a:effectLst/>
                          <a:uLnTx/>
                          <a:uFillTx/>
                          <a:latin typeface="+mn-lt"/>
                          <a:ea typeface="+mn-ea"/>
                          <a:cs typeface="+mn-cs"/>
                        </a:rPr>
                        <a:t>623-245-6200</a:t>
                      </a:r>
                    </a:p>
                    <a:p>
                      <a:endParaRPr lang="en-US" sz="1000" dirty="0"/>
                    </a:p>
                  </a:txBody>
                  <a:tcP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2A6EBB"/>
                          </a:solidFill>
                          <a:effectLst/>
                          <a:uLnTx/>
                          <a:uFillTx/>
                          <a:latin typeface="Arial" charset="0"/>
                          <a:ea typeface="Arial" charset="0"/>
                          <a:cs typeface="Arial" charset="0"/>
                        </a:rPr>
                        <a:t>North Job Center</a:t>
                      </a:r>
                      <a:endParaRPr kumimoji="0" lang="en-US" altLang="en-US" sz="1000" b="1" i="0" u="none" strike="noStrike" kern="1200" cap="none" spc="0" normalizeH="0" baseline="0" noProof="0" dirty="0">
                        <a:ln>
                          <a:noFill/>
                        </a:ln>
                        <a:solidFill>
                          <a:srgbClr val="2A6EBB"/>
                        </a:solidFill>
                        <a:effectLst/>
                        <a:uLnTx/>
                        <a:uFillTx/>
                        <a:latin typeface="Times New Roman" charset="0"/>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charset="0"/>
                          <a:ea typeface="Arial" charset="0"/>
                          <a:cs typeface="Arial" charset="0"/>
                        </a:rPr>
                        <a:t>9801 N. 7th St.</a:t>
                      </a:r>
                      <a:endParaRPr kumimoji="0" lang="en-US" altLang="en-US" sz="1000" b="0" i="0" u="none" strike="noStrike" kern="1200" cap="none" spc="0" normalizeH="0" baseline="0" noProof="0" dirty="0">
                        <a:ln>
                          <a:noFill/>
                        </a:ln>
                        <a:solidFill>
                          <a:srgbClr val="000000"/>
                        </a:solidFill>
                        <a:effectLst/>
                        <a:uLnTx/>
                        <a:uFillTx/>
                        <a:latin typeface="Times New Roman" charset="0"/>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charset="0"/>
                          <a:ea typeface="Arial" charset="0"/>
                          <a:cs typeface="Arial" charset="0"/>
                        </a:rPr>
                        <a:t>Phoenix, AZ  85020</a:t>
                      </a:r>
                      <a:endParaRPr kumimoji="0" lang="en-US" altLang="en-US" sz="1000" b="0" i="0" u="none" strike="noStrike" kern="1200" cap="none" spc="0" normalizeH="0" baseline="0" noProof="0" dirty="0">
                        <a:ln>
                          <a:noFill/>
                        </a:ln>
                        <a:solidFill>
                          <a:srgbClr val="000000"/>
                        </a:solidFill>
                        <a:effectLst/>
                        <a:uLnTx/>
                        <a:uFillTx/>
                        <a:latin typeface="Times New Roman" charset="0"/>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charset="0"/>
                          <a:ea typeface="Arial" charset="0"/>
                          <a:cs typeface="Arial" charset="0"/>
                        </a:rPr>
                        <a:t>602-861-0208</a:t>
                      </a:r>
                      <a:endParaRPr kumimoji="0" lang="en-US" altLang="en-US" sz="1000" b="0" i="0" u="none" strike="noStrike" kern="1200" cap="none" spc="0" normalizeH="0" baseline="0" noProof="0" dirty="0">
                        <a:ln>
                          <a:noFill/>
                        </a:ln>
                        <a:solidFill>
                          <a:srgbClr val="000000"/>
                        </a:solidFill>
                        <a:effectLst/>
                        <a:uLnTx/>
                        <a:uFillTx/>
                        <a:latin typeface="Times New Roman" charset="0"/>
                        <a:ea typeface="Arial" charset="0"/>
                        <a:cs typeface="Arial" charset="0"/>
                      </a:endParaRPr>
                    </a:p>
                    <a:p>
                      <a:endParaRPr lang="en-US" sz="1000" dirty="0"/>
                    </a:p>
                  </a:txBody>
                  <a:tcP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000" b="1" i="0" u="none" strike="noStrike" kern="1200" cap="none" spc="0" normalizeH="0" baseline="0" noProof="0">
                          <a:ln>
                            <a:noFill/>
                          </a:ln>
                          <a:solidFill>
                            <a:srgbClr val="2A6EBB"/>
                          </a:solidFill>
                          <a:effectLst/>
                          <a:uLnTx/>
                          <a:uFillTx/>
                          <a:latin typeface="Arial" charset="0"/>
                          <a:ea typeface="Arial" charset="0"/>
                          <a:cs typeface="Arial" charset="0"/>
                        </a:rPr>
                        <a:t>South Job Center</a:t>
                      </a:r>
                      <a:endParaRPr kumimoji="0" lang="fr-FR" altLang="en-US" sz="1000" b="1" i="0" u="none" strike="noStrike" kern="1200" cap="none" spc="0" normalizeH="0" baseline="0" noProof="0">
                        <a:ln>
                          <a:noFill/>
                        </a:ln>
                        <a:solidFill>
                          <a:srgbClr val="2A6EBB"/>
                        </a:solidFill>
                        <a:effectLst/>
                        <a:uLnTx/>
                        <a:uFillTx/>
                        <a:latin typeface="Times New Roman" charset="0"/>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000" b="0" i="0" u="none" strike="noStrike" kern="1200" cap="none" spc="0" normalizeH="0" baseline="0" noProof="0" dirty="0">
                          <a:ln>
                            <a:noFill/>
                          </a:ln>
                          <a:solidFill>
                            <a:srgbClr val="000000"/>
                          </a:solidFill>
                          <a:effectLst/>
                          <a:uLnTx/>
                          <a:uFillTx/>
                          <a:latin typeface="Arial" charset="0"/>
                          <a:ea typeface="Arial" charset="0"/>
                          <a:cs typeface="Arial" charset="0"/>
                        </a:rPr>
                        <a:t>4732 S. Central Ave.</a:t>
                      </a:r>
                      <a:endParaRPr kumimoji="0" lang="fr-FR" altLang="en-US" sz="1000" b="0" i="0" u="none" strike="noStrike" kern="1200" cap="none" spc="0" normalizeH="0" baseline="0" noProof="0" dirty="0">
                        <a:ln>
                          <a:noFill/>
                        </a:ln>
                        <a:solidFill>
                          <a:srgbClr val="000000"/>
                        </a:solidFill>
                        <a:effectLst/>
                        <a:uLnTx/>
                        <a:uFillTx/>
                        <a:latin typeface="Times New Roman" charset="0"/>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000" b="0" i="0" u="none" strike="noStrike" kern="1200" cap="none" spc="0" normalizeH="0" baseline="0" noProof="0" dirty="0">
                          <a:ln>
                            <a:noFill/>
                          </a:ln>
                          <a:solidFill>
                            <a:srgbClr val="000000"/>
                          </a:solidFill>
                          <a:effectLst/>
                          <a:uLnTx/>
                          <a:uFillTx/>
                          <a:latin typeface="Arial" charset="0"/>
                          <a:ea typeface="Arial" charset="0"/>
                          <a:cs typeface="Arial" charset="0"/>
                        </a:rPr>
                        <a:t>Phoenix, AZ  85040</a:t>
                      </a:r>
                      <a:endParaRPr kumimoji="0" lang="fr-FR" altLang="en-US" sz="1000" b="0" i="0" u="none" strike="noStrike" kern="1200" cap="none" spc="0" normalizeH="0" baseline="0" noProof="0" dirty="0">
                        <a:ln>
                          <a:noFill/>
                        </a:ln>
                        <a:solidFill>
                          <a:srgbClr val="000000"/>
                        </a:solidFill>
                        <a:effectLst/>
                        <a:uLnTx/>
                        <a:uFillTx/>
                        <a:latin typeface="Times New Roman" charset="0"/>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000" b="0" i="0" u="none" strike="noStrike" kern="1200" cap="none" spc="0" normalizeH="0" baseline="0" noProof="0" dirty="0">
                          <a:ln>
                            <a:noFill/>
                          </a:ln>
                          <a:solidFill>
                            <a:srgbClr val="000000"/>
                          </a:solidFill>
                          <a:effectLst/>
                          <a:uLnTx/>
                          <a:uFillTx/>
                          <a:latin typeface="Arial" charset="0"/>
                          <a:ea typeface="Arial" charset="0"/>
                          <a:cs typeface="Arial" charset="0"/>
                        </a:rPr>
                        <a:t>602-534-5902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Times New Roman" charset="0"/>
                          <a:ea typeface="Arial" charset="0"/>
                          <a:cs typeface="Arial" charset="0"/>
                        </a:rPr>
                        <a:t>* Temporary Location</a:t>
                      </a:r>
                    </a:p>
                    <a:p>
                      <a:endParaRPr lang="en-US" sz="1000" dirty="0"/>
                    </a:p>
                  </a:txBody>
                  <a:tcP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000" b="1" i="0" u="none" strike="noStrike" kern="1200" cap="none" spc="0" normalizeH="0" baseline="0" noProof="0">
                          <a:ln>
                            <a:noFill/>
                          </a:ln>
                          <a:solidFill>
                            <a:srgbClr val="2A6EBB"/>
                          </a:solidFill>
                          <a:effectLst/>
                          <a:uLnTx/>
                          <a:uFillTx/>
                          <a:latin typeface="Arial" charset="0"/>
                          <a:ea typeface="Arial" charset="0"/>
                          <a:cs typeface="Arial" charset="0"/>
                        </a:rPr>
                        <a:t>South Job Center</a:t>
                      </a:r>
                      <a:endParaRPr kumimoji="0" lang="fr-FR" altLang="en-US" sz="1000" b="1" i="0" u="none" strike="noStrike" kern="1200" cap="none" spc="0" normalizeH="0" baseline="0" noProof="0">
                        <a:ln>
                          <a:noFill/>
                        </a:ln>
                        <a:solidFill>
                          <a:srgbClr val="2A6EBB"/>
                        </a:solidFill>
                        <a:effectLst/>
                        <a:uLnTx/>
                        <a:uFillTx/>
                        <a:latin typeface="Times New Roman" charset="0"/>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000" b="0" i="0" u="none" strike="noStrike" kern="1200" cap="none" spc="0" normalizeH="0" baseline="0" noProof="0" dirty="0">
                          <a:ln>
                            <a:noFill/>
                          </a:ln>
                          <a:solidFill>
                            <a:srgbClr val="000000"/>
                          </a:solidFill>
                          <a:effectLst/>
                          <a:uLnTx/>
                          <a:uFillTx/>
                          <a:latin typeface="Arial" charset="0"/>
                          <a:ea typeface="Arial" charset="0"/>
                          <a:cs typeface="Arial" charset="0"/>
                        </a:rPr>
                        <a:t>4635 S. Central Ave.</a:t>
                      </a:r>
                      <a:endParaRPr kumimoji="0" lang="fr-FR" altLang="en-US" sz="1000" b="0" i="0" u="none" strike="noStrike" kern="1200" cap="none" spc="0" normalizeH="0" baseline="0" noProof="0" dirty="0">
                        <a:ln>
                          <a:noFill/>
                        </a:ln>
                        <a:solidFill>
                          <a:srgbClr val="000000"/>
                        </a:solidFill>
                        <a:effectLst/>
                        <a:uLnTx/>
                        <a:uFillTx/>
                        <a:latin typeface="Times New Roman" charset="0"/>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000" b="0" i="0" u="none" strike="noStrike" kern="1200" cap="none" spc="0" normalizeH="0" baseline="0" noProof="0" dirty="0">
                          <a:ln>
                            <a:noFill/>
                          </a:ln>
                          <a:solidFill>
                            <a:srgbClr val="000000"/>
                          </a:solidFill>
                          <a:effectLst/>
                          <a:uLnTx/>
                          <a:uFillTx/>
                          <a:latin typeface="Arial" charset="0"/>
                          <a:ea typeface="Arial" charset="0"/>
                          <a:cs typeface="Arial" charset="0"/>
                        </a:rPr>
                        <a:t>Phoenix, AZ  85040</a:t>
                      </a:r>
                      <a:endParaRPr kumimoji="0" lang="fr-FR" altLang="en-US" sz="1000" b="0" i="0" u="none" strike="noStrike" kern="1200" cap="none" spc="0" normalizeH="0" baseline="0" noProof="0" dirty="0">
                        <a:ln>
                          <a:noFill/>
                        </a:ln>
                        <a:solidFill>
                          <a:srgbClr val="000000"/>
                        </a:solidFill>
                        <a:effectLst/>
                        <a:uLnTx/>
                        <a:uFillTx/>
                        <a:latin typeface="Times New Roman" charset="0"/>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000" b="0" i="0" u="none" strike="noStrike" kern="1200" cap="none" spc="0" normalizeH="0" baseline="0" noProof="0" dirty="0">
                          <a:ln>
                            <a:noFill/>
                          </a:ln>
                          <a:solidFill>
                            <a:srgbClr val="000000"/>
                          </a:solidFill>
                          <a:effectLst/>
                          <a:uLnTx/>
                          <a:uFillTx/>
                          <a:latin typeface="Arial" charset="0"/>
                          <a:ea typeface="Arial" charset="0"/>
                          <a:cs typeface="Arial" charset="0"/>
                        </a:rPr>
                        <a:t>602-771-0630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000000"/>
                          </a:solidFill>
                          <a:effectLst/>
                          <a:uLnTx/>
                          <a:uFillTx/>
                          <a:latin typeface="Times New Roman" charset="0"/>
                          <a:ea typeface="Arial" charset="0"/>
                          <a:cs typeface="Arial" charset="0"/>
                        </a:rPr>
                        <a:t>* New Location this summer</a:t>
                      </a:r>
                      <a:endParaRPr kumimoji="0" lang="fr-FR" altLang="en-US" sz="1000" b="0" i="0" u="none" strike="noStrike" kern="1200" cap="none" spc="0" normalizeH="0" baseline="0" noProof="0">
                        <a:ln>
                          <a:noFill/>
                        </a:ln>
                        <a:solidFill>
                          <a:srgbClr val="000000"/>
                        </a:solidFill>
                        <a:effectLst/>
                        <a:uLnTx/>
                        <a:uFillTx/>
                        <a:latin typeface="Arial" charset="0"/>
                        <a:ea typeface="Arial" charset="0"/>
                        <a:cs typeface="Arial" charset="0"/>
                      </a:endParaRPr>
                    </a:p>
                    <a:p>
                      <a:endParaRPr lang="en-US" sz="1000"/>
                    </a:p>
                  </a:txBody>
                  <a:tcP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000" b="1" i="0" u="none" strike="noStrike" kern="1200" cap="none" spc="0" normalizeH="0" baseline="0" noProof="0" dirty="0">
                          <a:ln>
                            <a:noFill/>
                          </a:ln>
                          <a:solidFill>
                            <a:srgbClr val="2A6EBB"/>
                          </a:solidFill>
                          <a:effectLst/>
                          <a:uLnTx/>
                          <a:uFillTx/>
                          <a:latin typeface="Arial" charset="0"/>
                          <a:ea typeface="Arial" charset="0"/>
                          <a:cs typeface="Arial" charset="0"/>
                        </a:rPr>
                        <a:t>Maricopa - East</a:t>
                      </a:r>
                      <a:endParaRPr kumimoji="0" lang="fr-FR" altLang="en-US" sz="1000" b="1" i="0" u="none" strike="noStrike" kern="1200" cap="none" spc="0" normalizeH="0" baseline="0" noProof="0" dirty="0">
                        <a:ln>
                          <a:noFill/>
                        </a:ln>
                        <a:solidFill>
                          <a:srgbClr val="2A6EBB"/>
                        </a:solidFill>
                        <a:effectLst/>
                        <a:uLnTx/>
                        <a:uFillTx/>
                        <a:latin typeface="Times New Roman" charset="0"/>
                        <a:ea typeface="Arial" charset="0"/>
                        <a:cs typeface="Arial" charset="0"/>
                      </a:endParaRPr>
                    </a:p>
                    <a:p>
                      <a:pPr algn="l"/>
                      <a:r>
                        <a:rPr lang="en-US" sz="1000" b="0" i="0" dirty="0">
                          <a:solidFill>
                            <a:srgbClr val="333333"/>
                          </a:solidFill>
                          <a:effectLst/>
                          <a:latin typeface="Abel"/>
                        </a:rPr>
                        <a:t>735 North Gilbert Road Suite 134</a:t>
                      </a:r>
                    </a:p>
                    <a:p>
                      <a:pPr algn="l"/>
                      <a:r>
                        <a:rPr lang="en-US" sz="1000" b="0" i="0" dirty="0">
                          <a:solidFill>
                            <a:srgbClr val="333333"/>
                          </a:solidFill>
                          <a:effectLst/>
                          <a:latin typeface="Abel"/>
                        </a:rPr>
                        <a:t>Gilbert,</a:t>
                      </a:r>
                      <a:r>
                        <a:rPr lang="en-US" sz="1000" b="0" i="0" baseline="0" dirty="0">
                          <a:solidFill>
                            <a:srgbClr val="333333"/>
                          </a:solidFill>
                          <a:effectLst/>
                          <a:latin typeface="Abel"/>
                        </a:rPr>
                        <a:t> AZ 85234</a:t>
                      </a:r>
                      <a:endParaRPr lang="en-US" sz="1000" b="0" i="0" dirty="0">
                        <a:solidFill>
                          <a:srgbClr val="333333"/>
                        </a:solidFill>
                        <a:effectLst/>
                        <a:latin typeface="Abel"/>
                      </a:endParaRPr>
                    </a:p>
                    <a:p>
                      <a:pPr algn="l"/>
                      <a:r>
                        <a:rPr lang="en-US" sz="1000" b="0" i="0" dirty="0">
                          <a:solidFill>
                            <a:srgbClr val="333333"/>
                          </a:solidFill>
                          <a:effectLst/>
                          <a:latin typeface="Abel"/>
                        </a:rPr>
                        <a:t>Phone(602) 372-9700</a:t>
                      </a:r>
                    </a:p>
                    <a:p>
                      <a:endParaRPr lang="en-US" sz="1000" dirty="0"/>
                    </a:p>
                  </a:txBody>
                  <a:tcP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000" b="1" i="0" u="none" strike="noStrike" kern="1200" cap="none" spc="0" normalizeH="0" baseline="0" noProof="0" dirty="0">
                          <a:ln>
                            <a:noFill/>
                          </a:ln>
                          <a:solidFill>
                            <a:srgbClr val="2A6EBB"/>
                          </a:solidFill>
                          <a:effectLst/>
                          <a:uLnTx/>
                          <a:uFillTx/>
                          <a:latin typeface="Arial" charset="0"/>
                          <a:ea typeface="Arial" charset="0"/>
                          <a:cs typeface="Arial" charset="0"/>
                        </a:rPr>
                        <a:t>Maricopa - West</a:t>
                      </a:r>
                      <a:endParaRPr kumimoji="0" lang="fr-FR" altLang="en-US" sz="1000" b="1" i="0" u="none" strike="noStrike" kern="1200" cap="none" spc="0" normalizeH="0" baseline="0" noProof="0" dirty="0">
                        <a:ln>
                          <a:noFill/>
                        </a:ln>
                        <a:solidFill>
                          <a:srgbClr val="2A6EBB"/>
                        </a:solidFill>
                        <a:effectLst/>
                        <a:uLnTx/>
                        <a:uFillTx/>
                        <a:latin typeface="Times New Roman" charset="0"/>
                        <a:ea typeface="Arial" charset="0"/>
                        <a:cs typeface="Arial" charset="0"/>
                      </a:endParaRPr>
                    </a:p>
                    <a:p>
                      <a:pPr algn="l"/>
                      <a:r>
                        <a:rPr lang="en-US" sz="1000" b="0" i="0" dirty="0">
                          <a:solidFill>
                            <a:srgbClr val="333333"/>
                          </a:solidFill>
                          <a:effectLst/>
                          <a:latin typeface="Abel"/>
                        </a:rPr>
                        <a:t>1840 North 95th Avenue Suite 160</a:t>
                      </a:r>
                    </a:p>
                    <a:p>
                      <a:pPr algn="l"/>
                      <a:r>
                        <a:rPr lang="en-US" sz="1000" b="0" i="0" dirty="0">
                          <a:solidFill>
                            <a:srgbClr val="333333"/>
                          </a:solidFill>
                          <a:effectLst/>
                          <a:latin typeface="Abel"/>
                        </a:rPr>
                        <a:t>Phoenix, AZ85037</a:t>
                      </a:r>
                    </a:p>
                    <a:p>
                      <a:pPr algn="l"/>
                      <a:r>
                        <a:rPr lang="en-US" sz="1000" b="0" i="0" dirty="0">
                          <a:solidFill>
                            <a:srgbClr val="333333"/>
                          </a:solidFill>
                          <a:effectLst/>
                          <a:latin typeface="Abel"/>
                        </a:rPr>
                        <a:t>Phone(602) 372-4200</a:t>
                      </a:r>
                    </a:p>
                    <a:p>
                      <a:endParaRPr lang="en-US" sz="1000" dirty="0"/>
                    </a:p>
                  </a:txBody>
                  <a:tcPr>
                    <a:solidFill>
                      <a:schemeClr val="bg2"/>
                    </a:solidFill>
                  </a:tcPr>
                </a:tc>
                <a:extLst>
                  <a:ext uri="{0D108BD9-81ED-4DB2-BD59-A6C34878D82A}">
                    <a16:rowId xmlns:a16="http://schemas.microsoft.com/office/drawing/2014/main" val="10000"/>
                  </a:ext>
                </a:extLst>
              </a:tr>
            </a:tbl>
          </a:graphicData>
        </a:graphic>
      </p:graphicFrame>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41876" y="0"/>
            <a:ext cx="4700032" cy="1262306"/>
          </a:xfrm>
          <a:prstGeom prst="rect">
            <a:avLst/>
          </a:prstGeom>
        </p:spPr>
      </p:pic>
    </p:spTree>
    <p:extLst>
      <p:ext uri="{BB962C8B-B14F-4D97-AF65-F5344CB8AC3E}">
        <p14:creationId xmlns:p14="http://schemas.microsoft.com/office/powerpoint/2010/main" val="4014107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r>
              <a:rPr lang="en-US" dirty="0">
                <a:solidFill>
                  <a:schemeClr val="bg2"/>
                </a:solidFill>
              </a:rPr>
              <a:t>Copyright © 2018 ARIZONA@WORK</a:t>
            </a:r>
          </a:p>
        </p:txBody>
      </p:sp>
      <p:cxnSp>
        <p:nvCxnSpPr>
          <p:cNvPr id="16" name="Straight Connector 15"/>
          <p:cNvCxnSpPr/>
          <p:nvPr/>
        </p:nvCxnSpPr>
        <p:spPr>
          <a:xfrm>
            <a:off x="304800" y="1676400"/>
            <a:ext cx="86868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itle 1"/>
          <p:cNvSpPr txBox="1">
            <a:spLocks/>
          </p:cNvSpPr>
          <p:nvPr/>
        </p:nvSpPr>
        <p:spPr>
          <a:xfrm>
            <a:off x="223886" y="2438316"/>
            <a:ext cx="8691513" cy="3124284"/>
          </a:xfrm>
          <a:prstGeom prst="rect">
            <a:avLst/>
          </a:prstGeom>
        </p:spPr>
        <p:txBody>
          <a:bodyPr vert="horz" lIns="91440" tIns="45720" rIns="91440" bIns="45720" rtlCol="0" anchor="ctr">
            <a:noAutofit/>
          </a:bodyPr>
          <a:lstStyle>
            <a:lvl1pPr algn="l" defTabSz="914400" rtl="0" eaLnBrk="1" latinLnBrk="0" hangingPunct="1">
              <a:spcBef>
                <a:spcPct val="0"/>
              </a:spcBef>
              <a:buNone/>
              <a:defRPr sz="2400" b="1" kern="1200">
                <a:solidFill>
                  <a:schemeClr val="tx1"/>
                </a:solidFill>
                <a:latin typeface="+mj-lt"/>
                <a:ea typeface="+mj-ea"/>
                <a:cs typeface="+mj-cs"/>
              </a:defRPr>
            </a:lvl1pPr>
          </a:lstStyle>
          <a:p>
            <a:endParaRPr lang="en-US" sz="1600" b="0" dirty="0"/>
          </a:p>
        </p:txBody>
      </p:sp>
      <p:pic>
        <p:nvPicPr>
          <p:cNvPr id="10" name="Content Placeholder 6" descr="Arizona@Work: Innovative Workforce Solutions" title="Arizona@Work: Innovative Workforce Solutions"/>
          <p:cNvPicPr>
            <a:picLocks noChangeAspect="1"/>
          </p:cNvPicPr>
          <p:nvPr/>
        </p:nvPicPr>
        <p:blipFill>
          <a:blip r:embed="rId3"/>
          <a:stretch>
            <a:fillRect/>
          </a:stretch>
        </p:blipFill>
        <p:spPr>
          <a:xfrm>
            <a:off x="2018121" y="144966"/>
            <a:ext cx="5260158" cy="1455150"/>
          </a:xfrm>
          <a:prstGeom prst="rect">
            <a:avLst/>
          </a:prstGeom>
        </p:spPr>
      </p:pic>
      <p:sp>
        <p:nvSpPr>
          <p:cNvPr id="2" name="TextBox 1"/>
          <p:cNvSpPr txBox="1"/>
          <p:nvPr/>
        </p:nvSpPr>
        <p:spPr>
          <a:xfrm>
            <a:off x="-228601" y="2362031"/>
            <a:ext cx="9144000" cy="1754326"/>
          </a:xfrm>
          <a:prstGeom prst="rect">
            <a:avLst/>
          </a:prstGeom>
          <a:noFill/>
        </p:spPr>
        <p:txBody>
          <a:bodyPr wrap="square" rtlCol="0">
            <a:spAutoFit/>
          </a:bodyPr>
          <a:lstStyle/>
          <a:p>
            <a:pPr algn="ctr">
              <a:spcBef>
                <a:spcPct val="0"/>
              </a:spcBef>
              <a:spcAft>
                <a:spcPts val="1200"/>
              </a:spcAft>
            </a:pPr>
            <a:r>
              <a:rPr lang="en-US" altLang="en-US" sz="2400" b="1" dirty="0">
                <a:solidFill>
                  <a:schemeClr val="accent6"/>
                </a:solidFill>
                <a:latin typeface="+mj-lt"/>
                <a:ea typeface="ヒラギノ角ゴ Pro W3" charset="-128"/>
                <a:cs typeface="Times New Roman" panose="02020603050405020304" pitchFamily="18" charset="0"/>
              </a:rPr>
              <a:t>What does ARIZONA@WORK do?</a:t>
            </a:r>
          </a:p>
          <a:p>
            <a:pPr algn="ctr">
              <a:spcBef>
                <a:spcPct val="0"/>
              </a:spcBef>
              <a:spcAft>
                <a:spcPts val="1200"/>
              </a:spcAft>
            </a:pPr>
            <a:r>
              <a:rPr lang="en-US" altLang="en-US" dirty="0">
                <a:solidFill>
                  <a:srgbClr val="002060"/>
                </a:solidFill>
                <a:latin typeface="+mj-lt"/>
                <a:ea typeface="ヒラギノ角ゴ Pro W3" charset="-128"/>
                <a:cs typeface="Times New Roman" panose="02020603050405020304" pitchFamily="18" charset="0"/>
              </a:rPr>
              <a:t>Develop Arizona’s workforce and match employers with job seekers </a:t>
            </a:r>
          </a:p>
          <a:p>
            <a:pPr algn="ctr">
              <a:spcBef>
                <a:spcPct val="0"/>
              </a:spcBef>
              <a:spcAft>
                <a:spcPts val="1200"/>
              </a:spcAft>
            </a:pPr>
            <a:r>
              <a:rPr lang="en-US" altLang="en-US" dirty="0">
                <a:solidFill>
                  <a:srgbClr val="002060"/>
                </a:solidFill>
                <a:latin typeface="+mj-lt"/>
                <a:ea typeface="ヒラギノ角ゴ Pro W3" charset="-128"/>
                <a:cs typeface="Times New Roman" panose="02020603050405020304" pitchFamily="18" charset="0"/>
              </a:rPr>
              <a:t>Help employers recruit, develop, and retain the best employees for their needs</a:t>
            </a:r>
          </a:p>
          <a:p>
            <a:pPr algn="ctr">
              <a:spcBef>
                <a:spcPct val="0"/>
              </a:spcBef>
              <a:spcAft>
                <a:spcPts val="1200"/>
              </a:spcAft>
            </a:pPr>
            <a:r>
              <a:rPr lang="en-US" altLang="en-US" dirty="0">
                <a:solidFill>
                  <a:srgbClr val="002060"/>
                </a:solidFill>
                <a:latin typeface="+mj-lt"/>
                <a:ea typeface="ヒラギノ角ゴ Pro W3" charset="-128"/>
                <a:cs typeface="Times New Roman" panose="02020603050405020304" pitchFamily="18" charset="0"/>
              </a:rPr>
              <a:t>Serves job seekers of all ages, skill sets and experience levels</a:t>
            </a:r>
            <a:endParaRPr lang="en-US" dirty="0">
              <a:solidFill>
                <a:srgbClr val="002060"/>
              </a:solidFill>
              <a:latin typeface="+mj-lt"/>
              <a:cs typeface="Times New Roman" panose="02020603050405020304" pitchFamily="18" charset="0"/>
            </a:endParaRPr>
          </a:p>
        </p:txBody>
      </p:sp>
    </p:spTree>
    <p:extLst>
      <p:ext uri="{BB962C8B-B14F-4D97-AF65-F5344CB8AC3E}">
        <p14:creationId xmlns:p14="http://schemas.microsoft.com/office/powerpoint/2010/main" val="143939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4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We Are</a:t>
            </a:r>
          </a:p>
        </p:txBody>
      </p:sp>
      <p:sp>
        <p:nvSpPr>
          <p:cNvPr id="3" name="Content Placeholder 2"/>
          <p:cNvSpPr>
            <a:spLocks noGrp="1"/>
          </p:cNvSpPr>
          <p:nvPr>
            <p:ph idx="12"/>
          </p:nvPr>
        </p:nvSpPr>
        <p:spPr/>
        <p:txBody>
          <a:bodyPr/>
          <a:lstStyle/>
          <a:p>
            <a:r>
              <a:rPr lang="en-US" dirty="0"/>
              <a:t>ARIZONA@WORK is the statewide workforce development network that helps employers of all sizes and types recruit, develop and retain the best employees for their needs. For job seekers throughout the state, we provide services and resources to pursue employment opportunities.</a:t>
            </a:r>
          </a:p>
          <a:p>
            <a:endParaRPr lang="en-US" dirty="0"/>
          </a:p>
          <a:p>
            <a:r>
              <a:rPr lang="en-US" dirty="0"/>
              <a:t>Our goal is to strengthen Arizona’s economy by developing our state’s workforce and matching employers with job seekers.</a:t>
            </a:r>
          </a:p>
        </p:txBody>
      </p:sp>
    </p:spTree>
    <p:extLst>
      <p:ext uri="{BB962C8B-B14F-4D97-AF65-F5344CB8AC3E}">
        <p14:creationId xmlns:p14="http://schemas.microsoft.com/office/powerpoint/2010/main" val="347616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we can help</a:t>
            </a:r>
          </a:p>
        </p:txBody>
      </p:sp>
      <p:sp>
        <p:nvSpPr>
          <p:cNvPr id="3" name="Content Placeholder 2"/>
          <p:cNvSpPr>
            <a:spLocks noGrp="1"/>
          </p:cNvSpPr>
          <p:nvPr>
            <p:ph idx="12"/>
          </p:nvPr>
        </p:nvSpPr>
        <p:spPr/>
        <p:txBody>
          <a:bodyPr/>
          <a:lstStyle/>
          <a:p>
            <a:r>
              <a:rPr lang="en-US" sz="2000" b="1" dirty="0">
                <a:solidFill>
                  <a:srgbClr val="333333"/>
                </a:solidFill>
                <a:latin typeface="Abel"/>
              </a:rPr>
              <a:t>There are many ways we can help your clients get back to work, including:</a:t>
            </a:r>
          </a:p>
          <a:p>
            <a:pPr>
              <a:lnSpc>
                <a:spcPct val="150000"/>
              </a:lnSpc>
              <a:buFont typeface="Arial" panose="020B0604020202020204" pitchFamily="34" charset="0"/>
              <a:buChar char="•"/>
            </a:pPr>
            <a:r>
              <a:rPr lang="en-US" dirty="0">
                <a:solidFill>
                  <a:srgbClr val="333333"/>
                </a:solidFill>
                <a:latin typeface="Abel"/>
              </a:rPr>
              <a:t>Posting their resume on the state’s largest workforce database; Arizona Job Connection (AJC)</a:t>
            </a:r>
          </a:p>
          <a:p>
            <a:pPr>
              <a:lnSpc>
                <a:spcPct val="150000"/>
              </a:lnSpc>
              <a:buFont typeface="Arial" panose="020B0604020202020204" pitchFamily="34" charset="0"/>
              <a:buChar char="•"/>
            </a:pPr>
            <a:r>
              <a:rPr lang="en-US" dirty="0">
                <a:solidFill>
                  <a:srgbClr val="333333"/>
                </a:solidFill>
                <a:latin typeface="Abel"/>
              </a:rPr>
              <a:t>Providing them with career guidance and assessment</a:t>
            </a:r>
          </a:p>
          <a:p>
            <a:pPr>
              <a:lnSpc>
                <a:spcPct val="150000"/>
              </a:lnSpc>
              <a:buFont typeface="Arial" panose="020B0604020202020204" pitchFamily="34" charset="0"/>
              <a:buChar char="•"/>
            </a:pPr>
            <a:r>
              <a:rPr lang="en-US" dirty="0">
                <a:solidFill>
                  <a:srgbClr val="333333"/>
                </a:solidFill>
                <a:latin typeface="Abel"/>
              </a:rPr>
              <a:t>Matching them with job opportunities that are the right fit for them</a:t>
            </a:r>
          </a:p>
          <a:p>
            <a:pPr>
              <a:lnSpc>
                <a:spcPct val="150000"/>
              </a:lnSpc>
              <a:buFont typeface="Arial" panose="020B0604020202020204" pitchFamily="34" charset="0"/>
              <a:buChar char="•"/>
            </a:pPr>
            <a:r>
              <a:rPr lang="en-US" dirty="0">
                <a:solidFill>
                  <a:srgbClr val="333333"/>
                </a:solidFill>
                <a:latin typeface="Abel"/>
              </a:rPr>
              <a:t>Preparing them with customized training opportunities, education and skills development</a:t>
            </a:r>
          </a:p>
          <a:p>
            <a:pPr>
              <a:lnSpc>
                <a:spcPct val="150000"/>
              </a:lnSpc>
              <a:buFont typeface="Arial" panose="020B0604020202020204" pitchFamily="34" charset="0"/>
              <a:buChar char="•"/>
            </a:pPr>
            <a:r>
              <a:rPr lang="en-US" dirty="0">
                <a:solidFill>
                  <a:srgbClr val="333333"/>
                </a:solidFill>
                <a:latin typeface="Abel"/>
              </a:rPr>
              <a:t>Hosting hiring events where they can connect with employers</a:t>
            </a:r>
          </a:p>
          <a:p>
            <a:pPr>
              <a:lnSpc>
                <a:spcPct val="150000"/>
              </a:lnSpc>
              <a:buFont typeface="Arial" panose="020B0604020202020204" pitchFamily="34" charset="0"/>
              <a:buChar char="•"/>
            </a:pPr>
            <a:r>
              <a:rPr lang="en-US" dirty="0">
                <a:solidFill>
                  <a:srgbClr val="333333"/>
                </a:solidFill>
                <a:latin typeface="Abel"/>
              </a:rPr>
              <a:t>Directing them to partner community based organizations and social services, if needed</a:t>
            </a:r>
          </a:p>
          <a:p>
            <a:endParaRPr lang="en-US" dirty="0"/>
          </a:p>
        </p:txBody>
      </p:sp>
      <p:sp>
        <p:nvSpPr>
          <p:cNvPr id="4" name="Slide Number Placeholder 3"/>
          <p:cNvSpPr>
            <a:spLocks noGrp="1"/>
          </p:cNvSpPr>
          <p:nvPr>
            <p:ph type="sldNum" sz="quarter" idx="4"/>
          </p:nvPr>
        </p:nvSpPr>
        <p:spPr/>
        <p:txBody>
          <a:bodyPr/>
          <a:lstStyle/>
          <a:p>
            <a:r>
              <a:rPr lang="en-US"/>
              <a:t>Copyright © 2016 ARIZONA@WORK  |  Page </a:t>
            </a:r>
            <a:fld id="{4ABEEB7F-5D35-4DFD-AF40-0A9BA649E393}" type="slidenum">
              <a:rPr lang="en-US" smtClean="0"/>
              <a:pPr/>
              <a:t>31</a:t>
            </a:fld>
            <a:endParaRPr lang="en-US" dirty="0"/>
          </a:p>
        </p:txBody>
      </p:sp>
    </p:spTree>
    <p:extLst>
      <p:ext uri="{BB962C8B-B14F-4D97-AF65-F5344CB8AC3E}">
        <p14:creationId xmlns:p14="http://schemas.microsoft.com/office/powerpoint/2010/main" val="28802844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Arizona Job Connection (AJC)</a:t>
            </a:r>
          </a:p>
        </p:txBody>
      </p:sp>
      <p:pic>
        <p:nvPicPr>
          <p:cNvPr id="7" name="Content Placeholder 6"/>
          <p:cNvPicPr>
            <a:picLocks noGrp="1" noChangeAspect="1"/>
          </p:cNvPicPr>
          <p:nvPr>
            <p:ph idx="12"/>
          </p:nvPr>
        </p:nvPicPr>
        <p:blipFill rotWithShape="1">
          <a:blip r:embed="rId2"/>
          <a:srcRect t="8537" r="50926"/>
          <a:stretch/>
        </p:blipFill>
        <p:spPr>
          <a:xfrm>
            <a:off x="457200" y="685801"/>
            <a:ext cx="7404538" cy="5600852"/>
          </a:xfrm>
          <a:prstGeom prst="rect">
            <a:avLst/>
          </a:prstGeom>
        </p:spPr>
      </p:pic>
      <p:sp>
        <p:nvSpPr>
          <p:cNvPr id="4" name="Slide Number Placeholder 3"/>
          <p:cNvSpPr>
            <a:spLocks noGrp="1"/>
          </p:cNvSpPr>
          <p:nvPr>
            <p:ph type="sldNum" sz="quarter" idx="4"/>
          </p:nvPr>
        </p:nvSpPr>
        <p:spPr/>
        <p:txBody>
          <a:bodyPr/>
          <a:lstStyle/>
          <a:p>
            <a:r>
              <a:rPr lang="en-US"/>
              <a:t>Copyright © 2016 ARIZONA@WORK  |  Page </a:t>
            </a:r>
            <a:fld id="{4ABEEB7F-5D35-4DFD-AF40-0A9BA649E393}" type="slidenum">
              <a:rPr lang="en-US" smtClean="0"/>
              <a:pPr/>
              <a:t>32</a:t>
            </a:fld>
            <a:endParaRPr lang="en-US" dirty="0"/>
          </a:p>
        </p:txBody>
      </p:sp>
      <p:graphicFrame>
        <p:nvGraphicFramePr>
          <p:cNvPr id="8" name="Table 7"/>
          <p:cNvGraphicFramePr>
            <a:graphicFrameLocks noGrp="1"/>
          </p:cNvGraphicFramePr>
          <p:nvPr>
            <p:extLst/>
          </p:nvPr>
        </p:nvGraphicFramePr>
        <p:xfrm>
          <a:off x="7861738" y="5486399"/>
          <a:ext cx="1053662" cy="657201"/>
        </p:xfrm>
        <a:graphic>
          <a:graphicData uri="http://schemas.openxmlformats.org/drawingml/2006/table">
            <a:tbl>
              <a:tblPr firstRow="1" bandRow="1">
                <a:tableStyleId>{5C22544A-7EE6-4342-B048-85BDC9FD1C3A}</a:tableStyleId>
              </a:tblPr>
              <a:tblGrid>
                <a:gridCol w="1053662">
                  <a:extLst>
                    <a:ext uri="{9D8B030D-6E8A-4147-A177-3AD203B41FA5}">
                      <a16:colId xmlns:a16="http://schemas.microsoft.com/office/drawing/2014/main" val="20000"/>
                    </a:ext>
                  </a:extLst>
                </a:gridCol>
              </a:tblGrid>
              <a:tr h="657201">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6051302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Assessment Tools</a:t>
            </a:r>
          </a:p>
        </p:txBody>
      </p:sp>
      <p:sp>
        <p:nvSpPr>
          <p:cNvPr id="4" name="Slide Number Placeholder 3"/>
          <p:cNvSpPr>
            <a:spLocks noGrp="1"/>
          </p:cNvSpPr>
          <p:nvPr>
            <p:ph type="sldNum" sz="quarter" idx="4"/>
          </p:nvPr>
        </p:nvSpPr>
        <p:spPr/>
        <p:txBody>
          <a:bodyPr/>
          <a:lstStyle/>
          <a:p>
            <a:r>
              <a:rPr lang="en-US"/>
              <a:t>Copyright © 2016 ARIZONA@WORK  |  Page </a:t>
            </a:r>
            <a:fld id="{4ABEEB7F-5D35-4DFD-AF40-0A9BA649E393}" type="slidenum">
              <a:rPr lang="en-US" smtClean="0"/>
              <a:pPr/>
              <a:t>33</a:t>
            </a:fld>
            <a:endParaRPr lang="en-US" dirty="0"/>
          </a:p>
        </p:txBody>
      </p:sp>
      <p:pic>
        <p:nvPicPr>
          <p:cNvPr id="8" name="Picture 7"/>
          <p:cNvPicPr>
            <a:picLocks noChangeAspect="1"/>
          </p:cNvPicPr>
          <p:nvPr/>
        </p:nvPicPr>
        <p:blipFill>
          <a:blip r:embed="rId3"/>
          <a:stretch>
            <a:fillRect/>
          </a:stretch>
        </p:blipFill>
        <p:spPr>
          <a:xfrm>
            <a:off x="342690" y="950979"/>
            <a:ext cx="4502714" cy="4346826"/>
          </a:xfrm>
          <a:prstGeom prst="rect">
            <a:avLst/>
          </a:prstGeom>
        </p:spPr>
      </p:pic>
      <p:pic>
        <p:nvPicPr>
          <p:cNvPr id="9" name="Picture 8"/>
          <p:cNvPicPr>
            <a:picLocks noChangeAspect="1"/>
          </p:cNvPicPr>
          <p:nvPr/>
        </p:nvPicPr>
        <p:blipFill>
          <a:blip r:embed="rId4"/>
          <a:stretch>
            <a:fillRect/>
          </a:stretch>
        </p:blipFill>
        <p:spPr>
          <a:xfrm>
            <a:off x="5334000" y="950978"/>
            <a:ext cx="2819400" cy="4346825"/>
          </a:xfrm>
          <a:prstGeom prst="rect">
            <a:avLst/>
          </a:prstGeom>
        </p:spPr>
      </p:pic>
    </p:spTree>
    <p:extLst>
      <p:ext uri="{BB962C8B-B14F-4D97-AF65-F5344CB8AC3E}">
        <p14:creationId xmlns:p14="http://schemas.microsoft.com/office/powerpoint/2010/main" val="38441762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Skills Development</a:t>
            </a:r>
          </a:p>
        </p:txBody>
      </p:sp>
      <p:pic>
        <p:nvPicPr>
          <p:cNvPr id="5" name="Content Placeholder 4"/>
          <p:cNvPicPr>
            <a:picLocks noGrp="1" noChangeAspect="1"/>
          </p:cNvPicPr>
          <p:nvPr>
            <p:ph idx="12"/>
          </p:nvPr>
        </p:nvPicPr>
        <p:blipFill>
          <a:blip r:embed="rId3" cstate="print">
            <a:extLst>
              <a:ext uri="{28A0092B-C50C-407E-A947-70E740481C1C}">
                <a14:useLocalDpi xmlns:a14="http://schemas.microsoft.com/office/drawing/2010/main" val="0"/>
              </a:ext>
            </a:extLst>
          </a:blip>
          <a:stretch>
            <a:fillRect/>
          </a:stretch>
        </p:blipFill>
        <p:spPr>
          <a:xfrm>
            <a:off x="4495800" y="609600"/>
            <a:ext cx="3246506" cy="4875930"/>
          </a:xfrm>
        </p:spPr>
      </p:pic>
      <p:sp>
        <p:nvSpPr>
          <p:cNvPr id="4" name="Slide Number Placeholder 3"/>
          <p:cNvSpPr>
            <a:spLocks noGrp="1"/>
          </p:cNvSpPr>
          <p:nvPr>
            <p:ph type="sldNum" sz="quarter" idx="4"/>
          </p:nvPr>
        </p:nvSpPr>
        <p:spPr/>
        <p:txBody>
          <a:bodyPr/>
          <a:lstStyle/>
          <a:p>
            <a:r>
              <a:rPr lang="en-US"/>
              <a:t>Copyright © 2016 ARIZONA@WORK  |  Page </a:t>
            </a:r>
            <a:fld id="{4ABEEB7F-5D35-4DFD-AF40-0A9BA649E393}" type="slidenum">
              <a:rPr lang="en-US" smtClean="0"/>
              <a:pPr/>
              <a:t>34</a:t>
            </a:fld>
            <a:endParaRPr lang="en-US" dirty="0"/>
          </a:p>
        </p:txBody>
      </p:sp>
      <p:pic>
        <p:nvPicPr>
          <p:cNvPr id="11" name="Picture 10"/>
          <p:cNvPicPr>
            <a:picLocks noChangeAspect="1"/>
          </p:cNvPicPr>
          <p:nvPr/>
        </p:nvPicPr>
        <p:blipFill>
          <a:blip r:embed="rId4"/>
          <a:stretch>
            <a:fillRect/>
          </a:stretch>
        </p:blipFill>
        <p:spPr>
          <a:xfrm>
            <a:off x="1039234" y="2470146"/>
            <a:ext cx="2914144" cy="3751608"/>
          </a:xfrm>
          <a:prstGeom prst="rect">
            <a:avLst/>
          </a:prstGeom>
        </p:spPr>
      </p:pic>
      <p:pic>
        <p:nvPicPr>
          <p:cNvPr id="12" name="Picture 11"/>
          <p:cNvPicPr>
            <a:picLocks noChangeAspect="1"/>
          </p:cNvPicPr>
          <p:nvPr/>
        </p:nvPicPr>
        <p:blipFill>
          <a:blip r:embed="rId5"/>
          <a:stretch>
            <a:fillRect/>
          </a:stretch>
        </p:blipFill>
        <p:spPr>
          <a:xfrm>
            <a:off x="1039234" y="873182"/>
            <a:ext cx="2914144" cy="1596964"/>
          </a:xfrm>
          <a:prstGeom prst="rect">
            <a:avLst/>
          </a:prstGeom>
        </p:spPr>
      </p:pic>
    </p:spTree>
    <p:extLst>
      <p:ext uri="{BB962C8B-B14F-4D97-AF65-F5344CB8AC3E}">
        <p14:creationId xmlns:p14="http://schemas.microsoft.com/office/powerpoint/2010/main" val="14296714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a:t>Career Services: </a:t>
            </a:r>
            <a:r>
              <a:rPr lang="en-US" sz="1800" dirty="0"/>
              <a:t>(Workforce Innovation &amp; Opportunity Grant -WIOA)</a:t>
            </a:r>
          </a:p>
        </p:txBody>
      </p:sp>
      <p:graphicFrame>
        <p:nvGraphicFramePr>
          <p:cNvPr id="5" name="Content Placeholder 4"/>
          <p:cNvGraphicFramePr>
            <a:graphicFrameLocks noGrp="1"/>
          </p:cNvGraphicFramePr>
          <p:nvPr>
            <p:ph idx="12"/>
            <p:extLst/>
          </p:nvPr>
        </p:nvGraphicFramePr>
        <p:xfrm>
          <a:off x="685800" y="762000"/>
          <a:ext cx="8229600" cy="5471160"/>
        </p:xfrm>
        <a:graphic>
          <a:graphicData uri="http://schemas.openxmlformats.org/drawingml/2006/table">
            <a:tbl>
              <a:tblPr firstRow="1" bandRow="1">
                <a:tableStyleId>{00A15C55-8517-42AA-B614-E9B94910E393}</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51867">
                <a:tc>
                  <a:txBody>
                    <a:bodyPr/>
                    <a:lstStyle/>
                    <a:p>
                      <a:r>
                        <a:rPr lang="en-US" dirty="0"/>
                        <a:t>Basic Services</a:t>
                      </a:r>
                    </a:p>
                  </a:txBody>
                  <a:tcPr/>
                </a:tc>
                <a:tc>
                  <a:txBody>
                    <a:bodyPr/>
                    <a:lstStyle/>
                    <a:p>
                      <a:r>
                        <a:rPr lang="en-US" dirty="0"/>
                        <a:t>Individualized</a:t>
                      </a:r>
                      <a:r>
                        <a:rPr lang="en-US" baseline="0" dirty="0"/>
                        <a:t> Services</a:t>
                      </a:r>
                      <a:endParaRPr lang="en-US" dirty="0"/>
                    </a:p>
                  </a:txBody>
                  <a:tcPr/>
                </a:tc>
                <a:tc>
                  <a:txBody>
                    <a:bodyPr/>
                    <a:lstStyle/>
                    <a:p>
                      <a:r>
                        <a:rPr lang="en-US" dirty="0"/>
                        <a:t>Follow-up Services</a:t>
                      </a:r>
                    </a:p>
                  </a:txBody>
                  <a:tcPr/>
                </a:tc>
                <a:extLst>
                  <a:ext uri="{0D108BD9-81ED-4DB2-BD59-A6C34878D82A}">
                    <a16:rowId xmlns:a16="http://schemas.microsoft.com/office/drawing/2014/main" val="10000"/>
                  </a:ext>
                </a:extLst>
              </a:tr>
              <a:tr h="4829733">
                <a:tc>
                  <a:txBody>
                    <a:bodyPr/>
                    <a:lstStyle/>
                    <a:p>
                      <a:r>
                        <a:rPr lang="en-US" sz="1600" b="0" dirty="0"/>
                        <a:t>All Job Center customers have access</a:t>
                      </a:r>
                      <a:r>
                        <a:rPr lang="en-US" sz="1600" b="0" baseline="0" dirty="0"/>
                        <a:t> and includes:</a:t>
                      </a:r>
                    </a:p>
                    <a:p>
                      <a:pPr marL="285750" indent="-285750">
                        <a:lnSpc>
                          <a:spcPct val="150000"/>
                        </a:lnSpc>
                        <a:buFont typeface="Arial" panose="020B0604020202020204" pitchFamily="34" charset="0"/>
                        <a:buChar char="•"/>
                      </a:pPr>
                      <a:r>
                        <a:rPr lang="en-US" sz="1400" baseline="0" dirty="0"/>
                        <a:t>Membership Card</a:t>
                      </a:r>
                    </a:p>
                    <a:p>
                      <a:pPr marL="285750" indent="-285750">
                        <a:lnSpc>
                          <a:spcPct val="150000"/>
                        </a:lnSpc>
                        <a:buFont typeface="Arial" panose="020B0604020202020204" pitchFamily="34" charset="0"/>
                        <a:buChar char="•"/>
                      </a:pPr>
                      <a:r>
                        <a:rPr lang="en-US" sz="1400" dirty="0"/>
                        <a:t>Help with online job bank registration (azjobconnection.gov)</a:t>
                      </a:r>
                    </a:p>
                    <a:p>
                      <a:pPr marL="285750" indent="-285750">
                        <a:lnSpc>
                          <a:spcPct val="150000"/>
                        </a:lnSpc>
                        <a:buFont typeface="Arial" panose="020B0604020202020204" pitchFamily="34" charset="0"/>
                        <a:buChar char="•"/>
                      </a:pPr>
                      <a:r>
                        <a:rPr lang="en-US" sz="1400" dirty="0"/>
                        <a:t>Set up and email account</a:t>
                      </a:r>
                    </a:p>
                    <a:p>
                      <a:pPr marL="285750" indent="-285750">
                        <a:lnSpc>
                          <a:spcPct val="150000"/>
                        </a:lnSpc>
                        <a:buFont typeface="Arial" panose="020B0604020202020204" pitchFamily="34" charset="0"/>
                        <a:buChar char="•"/>
                      </a:pPr>
                      <a:r>
                        <a:rPr lang="en-US" sz="1400" dirty="0"/>
                        <a:t>Use of computers and equipment</a:t>
                      </a:r>
                    </a:p>
                    <a:p>
                      <a:pPr marL="285750" indent="-285750">
                        <a:lnSpc>
                          <a:spcPct val="150000"/>
                        </a:lnSpc>
                        <a:buFont typeface="Arial" panose="020B0604020202020204" pitchFamily="34" charset="0"/>
                        <a:buChar char="•"/>
                      </a:pPr>
                      <a:r>
                        <a:rPr lang="en-US" sz="1400" dirty="0"/>
                        <a:t>Referrals to community resources</a:t>
                      </a:r>
                    </a:p>
                    <a:p>
                      <a:pPr marL="285750" indent="-285750">
                        <a:lnSpc>
                          <a:spcPct val="150000"/>
                        </a:lnSpc>
                        <a:buFont typeface="Arial" panose="020B0604020202020204" pitchFamily="34" charset="0"/>
                        <a:buChar char="•"/>
                      </a:pPr>
                      <a:r>
                        <a:rPr lang="en-US" sz="1400" dirty="0"/>
                        <a:t>Public workshops</a:t>
                      </a:r>
                    </a:p>
                    <a:p>
                      <a:pPr marL="285750" indent="-285750">
                        <a:lnSpc>
                          <a:spcPct val="150000"/>
                        </a:lnSpc>
                        <a:buFont typeface="Arial" panose="020B0604020202020204" pitchFamily="34" charset="0"/>
                        <a:buChar char="•"/>
                      </a:pPr>
                      <a:r>
                        <a:rPr lang="en-US" sz="1400" dirty="0"/>
                        <a:t>On-site events and Job Fairs</a:t>
                      </a:r>
                    </a:p>
                  </a:txBody>
                  <a:tcPr/>
                </a:tc>
                <a:tc>
                  <a:txBody>
                    <a:bodyPr/>
                    <a:lstStyle/>
                    <a:p>
                      <a:r>
                        <a:rPr lang="en-US" sz="1600" baseline="0" dirty="0"/>
                        <a:t>Services beyond basic &amp; requires case management:</a:t>
                      </a:r>
                    </a:p>
                    <a:p>
                      <a:pPr marL="285750" indent="-285750">
                        <a:lnSpc>
                          <a:spcPct val="150000"/>
                        </a:lnSpc>
                        <a:buFont typeface="Arial" panose="020B0604020202020204" pitchFamily="34" charset="0"/>
                        <a:buChar char="•"/>
                      </a:pPr>
                      <a:r>
                        <a:rPr lang="en-US" sz="1400" baseline="0" dirty="0"/>
                        <a:t>Comprehensive and specialized assessments</a:t>
                      </a:r>
                    </a:p>
                    <a:p>
                      <a:pPr marL="285750" indent="-285750">
                        <a:lnSpc>
                          <a:spcPct val="150000"/>
                        </a:lnSpc>
                        <a:buFont typeface="Arial" panose="020B0604020202020204" pitchFamily="34" charset="0"/>
                        <a:buChar char="•"/>
                      </a:pPr>
                      <a:r>
                        <a:rPr lang="en-US" sz="1400" baseline="0" dirty="0"/>
                        <a:t>SOAR – Job Readiness Workshops</a:t>
                      </a:r>
                    </a:p>
                    <a:p>
                      <a:pPr marL="285750" indent="-285750">
                        <a:lnSpc>
                          <a:spcPct val="150000"/>
                        </a:lnSpc>
                        <a:buFont typeface="Arial" panose="020B0604020202020204" pitchFamily="34" charset="0"/>
                        <a:buChar char="•"/>
                      </a:pPr>
                      <a:r>
                        <a:rPr lang="en-US" sz="1400" baseline="0" dirty="0"/>
                        <a:t>Basic Computer Classes</a:t>
                      </a:r>
                    </a:p>
                    <a:p>
                      <a:pPr marL="285750" indent="-285750">
                        <a:lnSpc>
                          <a:spcPct val="150000"/>
                        </a:lnSpc>
                        <a:buFont typeface="Arial" panose="020B0604020202020204" pitchFamily="34" charset="0"/>
                        <a:buChar char="•"/>
                      </a:pPr>
                      <a:r>
                        <a:rPr lang="en-US" sz="1400" baseline="0" dirty="0"/>
                        <a:t>Occupational Training</a:t>
                      </a:r>
                    </a:p>
                    <a:p>
                      <a:pPr marL="285750" indent="-285750">
                        <a:lnSpc>
                          <a:spcPct val="150000"/>
                        </a:lnSpc>
                        <a:buFont typeface="Arial" panose="020B0604020202020204" pitchFamily="34" charset="0"/>
                        <a:buChar char="•"/>
                      </a:pPr>
                      <a:r>
                        <a:rPr lang="en-US" sz="1400" baseline="0" dirty="0"/>
                        <a:t>Professional Resume creation and critique</a:t>
                      </a:r>
                    </a:p>
                    <a:p>
                      <a:pPr marL="285750" indent="-285750">
                        <a:lnSpc>
                          <a:spcPct val="150000"/>
                        </a:lnSpc>
                        <a:buFont typeface="Arial" panose="020B0604020202020204" pitchFamily="34" charset="0"/>
                        <a:buChar char="•"/>
                      </a:pPr>
                      <a:r>
                        <a:rPr lang="en-US" sz="1400" baseline="0" dirty="0"/>
                        <a:t>Job Coaching and Employment referrals</a:t>
                      </a:r>
                    </a:p>
                    <a:p>
                      <a:pPr marL="285750" indent="-285750">
                        <a:lnSpc>
                          <a:spcPct val="150000"/>
                        </a:lnSpc>
                        <a:buFont typeface="Arial" panose="020B0604020202020204" pitchFamily="34" charset="0"/>
                        <a:buChar char="•"/>
                      </a:pPr>
                      <a:r>
                        <a:rPr lang="en-US" sz="1400" baseline="0" dirty="0"/>
                        <a:t>ACRC Certification</a:t>
                      </a:r>
                    </a:p>
                    <a:p>
                      <a:pPr marL="285750" indent="-285750">
                        <a:lnSpc>
                          <a:spcPct val="150000"/>
                        </a:lnSpc>
                        <a:buFont typeface="Arial" panose="020B0604020202020204" pitchFamily="34" charset="0"/>
                        <a:buChar char="•"/>
                      </a:pPr>
                      <a:r>
                        <a:rPr lang="en-US" sz="1400" baseline="0" dirty="0"/>
                        <a:t>Support Services</a:t>
                      </a:r>
                    </a:p>
                    <a:p>
                      <a:pPr marL="285750" indent="-285750">
                        <a:lnSpc>
                          <a:spcPct val="150000"/>
                        </a:lnSpc>
                        <a:buFont typeface="Arial" panose="020B0604020202020204" pitchFamily="34" charset="0"/>
                        <a:buChar char="•"/>
                      </a:pPr>
                      <a:endParaRPr lang="en-US" sz="1400" baseline="0" dirty="0"/>
                    </a:p>
                    <a:p>
                      <a:pPr marL="0" indent="0">
                        <a:lnSpc>
                          <a:spcPct val="150000"/>
                        </a:lnSpc>
                        <a:buFont typeface="Arial" panose="020B0604020202020204" pitchFamily="34" charset="0"/>
                        <a:buNone/>
                      </a:pPr>
                      <a:endParaRPr lang="en-US" sz="1600" dirty="0"/>
                    </a:p>
                  </a:txBody>
                  <a:tcPr/>
                </a:tc>
                <a:tc>
                  <a:txBody>
                    <a:bodyPr/>
                    <a:lstStyle/>
                    <a:p>
                      <a:r>
                        <a:rPr lang="en-US" sz="1600" dirty="0"/>
                        <a:t>Customer</a:t>
                      </a:r>
                      <a:r>
                        <a:rPr lang="en-US" sz="1600" baseline="0" dirty="0"/>
                        <a:t> that obtain employment:</a:t>
                      </a:r>
                    </a:p>
                    <a:p>
                      <a:pPr marL="285750" indent="-285750">
                        <a:lnSpc>
                          <a:spcPct val="150000"/>
                        </a:lnSpc>
                        <a:buFont typeface="Arial" panose="020B0604020202020204" pitchFamily="34" charset="0"/>
                        <a:buChar char="•"/>
                      </a:pPr>
                      <a:r>
                        <a:rPr lang="en-US" sz="1400" dirty="0"/>
                        <a:t>Minimum</a:t>
                      </a:r>
                      <a:r>
                        <a:rPr lang="en-US" sz="1400" baseline="0" dirty="0"/>
                        <a:t> of 12 months</a:t>
                      </a:r>
                    </a:p>
                    <a:p>
                      <a:pPr marL="285750" indent="-285750">
                        <a:lnSpc>
                          <a:spcPct val="150000"/>
                        </a:lnSpc>
                        <a:buFont typeface="Arial" panose="020B0604020202020204" pitchFamily="34" charset="0"/>
                        <a:buChar char="•"/>
                      </a:pPr>
                      <a:r>
                        <a:rPr lang="en-US" sz="1400" baseline="0" dirty="0"/>
                        <a:t>Customers may decline this service</a:t>
                      </a:r>
                    </a:p>
                    <a:p>
                      <a:pPr marL="285750" lvl="0" indent="-285750">
                        <a:lnSpc>
                          <a:spcPct val="150000"/>
                        </a:lnSpc>
                        <a:buFont typeface="Arial" panose="020B0604020202020204" pitchFamily="34" charset="0"/>
                        <a:buChar char="•"/>
                      </a:pPr>
                      <a:r>
                        <a:rPr lang="en-US" sz="1400" kern="1200" dirty="0">
                          <a:solidFill>
                            <a:schemeClr val="dk1"/>
                          </a:solidFill>
                          <a:effectLst/>
                          <a:latin typeface="+mn-lt"/>
                          <a:ea typeface="+mn-ea"/>
                          <a:cs typeface="+mn-cs"/>
                        </a:rPr>
                        <a:t>Additional career planning and counseling;</a:t>
                      </a:r>
                    </a:p>
                    <a:p>
                      <a:pPr marL="285750" lvl="0" indent="-285750">
                        <a:lnSpc>
                          <a:spcPct val="150000"/>
                        </a:lnSpc>
                        <a:buFont typeface="Arial" panose="020B0604020202020204" pitchFamily="34" charset="0"/>
                        <a:buChar char="•"/>
                      </a:pPr>
                      <a:r>
                        <a:rPr lang="en-US" sz="1400" kern="1200" dirty="0">
                          <a:solidFill>
                            <a:schemeClr val="dk1"/>
                          </a:solidFill>
                          <a:effectLst/>
                          <a:latin typeface="+mn-lt"/>
                          <a:ea typeface="+mn-ea"/>
                          <a:cs typeface="+mn-cs"/>
                        </a:rPr>
                        <a:t>Information pertaining to additional educational opportunities; and </a:t>
                      </a:r>
                    </a:p>
                    <a:p>
                      <a:pPr marL="285750" lvl="0" indent="-285750">
                        <a:lnSpc>
                          <a:spcPct val="150000"/>
                        </a:lnSpc>
                        <a:buFont typeface="Arial" panose="020B0604020202020204" pitchFamily="34" charset="0"/>
                        <a:buChar char="•"/>
                      </a:pPr>
                      <a:r>
                        <a:rPr lang="en-US" sz="1400" kern="1200" dirty="0">
                          <a:solidFill>
                            <a:schemeClr val="dk1"/>
                          </a:solidFill>
                          <a:effectLst/>
                          <a:latin typeface="+mn-lt"/>
                          <a:ea typeface="+mn-ea"/>
                          <a:cs typeface="+mn-cs"/>
                        </a:rPr>
                        <a:t>Referral to supportive services available in the participant’s community</a:t>
                      </a:r>
                    </a:p>
                    <a:p>
                      <a:pPr marL="285750" indent="-285750">
                        <a:buFont typeface="Arial" panose="020B0604020202020204" pitchFamily="34" charset="0"/>
                        <a:buChar char="•"/>
                      </a:pPr>
                      <a:endParaRPr lang="en-US" sz="1400" dirty="0"/>
                    </a:p>
                  </a:txBody>
                  <a:tcPr/>
                </a:tc>
                <a:extLst>
                  <a:ext uri="{0D108BD9-81ED-4DB2-BD59-A6C34878D82A}">
                    <a16:rowId xmlns:a16="http://schemas.microsoft.com/office/drawing/2014/main" val="10001"/>
                  </a:ext>
                </a:extLst>
              </a:tr>
            </a:tbl>
          </a:graphicData>
        </a:graphic>
      </p:graphicFrame>
      <p:sp>
        <p:nvSpPr>
          <p:cNvPr id="4" name="Slide Number Placeholder 3"/>
          <p:cNvSpPr>
            <a:spLocks noGrp="1"/>
          </p:cNvSpPr>
          <p:nvPr>
            <p:ph type="sldNum" sz="quarter" idx="4"/>
          </p:nvPr>
        </p:nvSpPr>
        <p:spPr/>
        <p:txBody>
          <a:bodyPr/>
          <a:lstStyle/>
          <a:p>
            <a:r>
              <a:rPr lang="en-US"/>
              <a:t>Copyright © 2016 ARIZONA@WORK  |  Page </a:t>
            </a:r>
            <a:fld id="{4ABEEB7F-5D35-4DFD-AF40-0A9BA649E393}" type="slidenum">
              <a:rPr lang="en-US" smtClean="0"/>
              <a:pPr/>
              <a:t>35</a:t>
            </a:fld>
            <a:endParaRPr lang="en-US" dirty="0"/>
          </a:p>
        </p:txBody>
      </p:sp>
    </p:spTree>
    <p:extLst>
      <p:ext uri="{BB962C8B-B14F-4D97-AF65-F5344CB8AC3E}">
        <p14:creationId xmlns:p14="http://schemas.microsoft.com/office/powerpoint/2010/main" val="646966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Youth Programs</a:t>
            </a:r>
          </a:p>
        </p:txBody>
      </p:sp>
      <p:sp>
        <p:nvSpPr>
          <p:cNvPr id="4" name="Slide Number Placeholder 3"/>
          <p:cNvSpPr>
            <a:spLocks noGrp="1"/>
          </p:cNvSpPr>
          <p:nvPr>
            <p:ph type="sldNum" sz="quarter" idx="4"/>
          </p:nvPr>
        </p:nvSpPr>
        <p:spPr/>
        <p:txBody>
          <a:bodyPr/>
          <a:lstStyle/>
          <a:p>
            <a:r>
              <a:rPr lang="en-US"/>
              <a:t>Copyright © 2016 ARIZONA@WORK  |  Page </a:t>
            </a:r>
            <a:fld id="{4ABEEB7F-5D35-4DFD-AF40-0A9BA649E393}" type="slidenum">
              <a:rPr lang="en-US" smtClean="0"/>
              <a:pPr/>
              <a:t>36</a:t>
            </a:fld>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177"/>
          <a:stretch/>
        </p:blipFill>
        <p:spPr>
          <a:xfrm>
            <a:off x="381000" y="609600"/>
            <a:ext cx="3765228" cy="492382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533902"/>
            <a:ext cx="3895732" cy="5018276"/>
          </a:xfrm>
          <a:prstGeom prst="rect">
            <a:avLst/>
          </a:prstGeom>
        </p:spPr>
      </p:pic>
    </p:spTree>
    <p:extLst>
      <p:ext uri="{BB962C8B-B14F-4D97-AF65-F5344CB8AC3E}">
        <p14:creationId xmlns:p14="http://schemas.microsoft.com/office/powerpoint/2010/main" val="3664904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Strengthening Working Families Initiative Grant (SWFI)</a:t>
            </a:r>
          </a:p>
        </p:txBody>
      </p:sp>
      <p:pic>
        <p:nvPicPr>
          <p:cNvPr id="5" name="Content Placeholder 4"/>
          <p:cNvPicPr>
            <a:picLocks noGrp="1" noChangeAspect="1"/>
          </p:cNvPicPr>
          <p:nvPr>
            <p:ph idx="12"/>
          </p:nvPr>
        </p:nvPicPr>
        <p:blipFill>
          <a:blip r:embed="rId2">
            <a:extLst>
              <a:ext uri="{28A0092B-C50C-407E-A947-70E740481C1C}">
                <a14:useLocalDpi xmlns:a14="http://schemas.microsoft.com/office/drawing/2010/main" val="0"/>
              </a:ext>
            </a:extLst>
          </a:blip>
          <a:stretch>
            <a:fillRect/>
          </a:stretch>
        </p:blipFill>
        <p:spPr>
          <a:xfrm>
            <a:off x="5181600" y="817092"/>
            <a:ext cx="3591047" cy="4648200"/>
          </a:xfrm>
        </p:spPr>
      </p:pic>
      <p:sp>
        <p:nvSpPr>
          <p:cNvPr id="4" name="Slide Number Placeholder 3"/>
          <p:cNvSpPr>
            <a:spLocks noGrp="1"/>
          </p:cNvSpPr>
          <p:nvPr>
            <p:ph type="sldNum" sz="quarter" idx="4"/>
          </p:nvPr>
        </p:nvSpPr>
        <p:spPr/>
        <p:txBody>
          <a:bodyPr/>
          <a:lstStyle/>
          <a:p>
            <a:r>
              <a:rPr lang="en-US"/>
              <a:t>Copyright © 2016 ARIZONA@WORK  |  Page </a:t>
            </a:r>
            <a:fld id="{4ABEEB7F-5D35-4DFD-AF40-0A9BA649E393}" type="slidenum">
              <a:rPr lang="en-US" smtClean="0"/>
              <a:pPr/>
              <a:t>37</a:t>
            </a:fld>
            <a:endParaRPr lang="en-US" dirty="0"/>
          </a:p>
        </p:txBody>
      </p:sp>
      <p:graphicFrame>
        <p:nvGraphicFramePr>
          <p:cNvPr id="6" name="Table 5"/>
          <p:cNvGraphicFramePr>
            <a:graphicFrameLocks noGrp="1"/>
          </p:cNvGraphicFramePr>
          <p:nvPr>
            <p:extLst/>
          </p:nvPr>
        </p:nvGraphicFramePr>
        <p:xfrm>
          <a:off x="762000" y="838200"/>
          <a:ext cx="4114800" cy="1529080"/>
        </p:xfrm>
        <a:graphic>
          <a:graphicData uri="http://schemas.openxmlformats.org/drawingml/2006/table">
            <a:tbl>
              <a:tblPr firstRow="1" bandRow="1">
                <a:tableStyleId>{F5AB1C69-6EDB-4FF4-983F-18BD219EF322}</a:tableStyleId>
              </a:tblPr>
              <a:tblGrid>
                <a:gridCol w="4114800">
                  <a:extLst>
                    <a:ext uri="{9D8B030D-6E8A-4147-A177-3AD203B41FA5}">
                      <a16:colId xmlns:a16="http://schemas.microsoft.com/office/drawing/2014/main" val="20000"/>
                    </a:ext>
                  </a:extLst>
                </a:gridCol>
              </a:tblGrid>
              <a:tr h="370840">
                <a:tc>
                  <a:txBody>
                    <a:bodyPr/>
                    <a:lstStyle/>
                    <a:p>
                      <a:pPr algn="ctr"/>
                      <a:r>
                        <a:rPr lang="en-US" dirty="0"/>
                        <a:t>Eligibility</a:t>
                      </a:r>
                    </a:p>
                  </a:txBody>
                  <a:tcPr/>
                </a:tc>
                <a:extLst>
                  <a:ext uri="{0D108BD9-81ED-4DB2-BD59-A6C34878D82A}">
                    <a16:rowId xmlns:a16="http://schemas.microsoft.com/office/drawing/2014/main" val="10000"/>
                  </a:ext>
                </a:extLst>
              </a:tr>
              <a:tr h="370840">
                <a:tc>
                  <a:txBody>
                    <a:bodyPr/>
                    <a:lstStyle/>
                    <a:p>
                      <a:pPr marL="285750" indent="-285750">
                        <a:buFont typeface="Arial" panose="020B0604020202020204" pitchFamily="34" charset="0"/>
                        <a:buChar char="•"/>
                      </a:pPr>
                      <a:r>
                        <a:rPr lang="en-US" sz="1400" dirty="0"/>
                        <a:t>Now serving all </a:t>
                      </a:r>
                      <a:r>
                        <a:rPr lang="en-US" sz="1400"/>
                        <a:t>zip codes!</a:t>
                      </a:r>
                      <a:endParaRPr lang="en-US" sz="1400" dirty="0"/>
                    </a:p>
                    <a:p>
                      <a:pPr marL="285750" indent="-285750">
                        <a:buFont typeface="Arial" panose="020B0604020202020204" pitchFamily="34" charset="0"/>
                        <a:buChar char="•"/>
                      </a:pPr>
                      <a:r>
                        <a:rPr lang="en-US" sz="1400" dirty="0"/>
                        <a:t>Must be 17</a:t>
                      </a:r>
                      <a:r>
                        <a:rPr lang="en-US" sz="1400" baseline="0" dirty="0"/>
                        <a:t> years or older</a:t>
                      </a:r>
                    </a:p>
                    <a:p>
                      <a:pPr marL="285750" indent="-285750">
                        <a:buFont typeface="Arial" panose="020B0604020202020204" pitchFamily="34" charset="0"/>
                        <a:buChar char="•"/>
                      </a:pPr>
                      <a:r>
                        <a:rPr lang="en-US" sz="1400" baseline="0" dirty="0"/>
                        <a:t>Have a HS diploma or GED</a:t>
                      </a:r>
                    </a:p>
                    <a:p>
                      <a:pPr marL="285750" indent="-285750">
                        <a:buFont typeface="Arial" panose="020B0604020202020204" pitchFamily="34" charset="0"/>
                        <a:buChar char="•"/>
                      </a:pPr>
                      <a:r>
                        <a:rPr lang="en-US" sz="1400" baseline="0" dirty="0"/>
                        <a:t>At least 1 dependent who is 13 or younger</a:t>
                      </a:r>
                    </a:p>
                    <a:p>
                      <a:pPr marL="285750" indent="-285750">
                        <a:buFont typeface="Arial" panose="020B0604020202020204" pitchFamily="34" charset="0"/>
                        <a:buChar char="•"/>
                      </a:pPr>
                      <a:r>
                        <a:rPr lang="en-US" sz="1400" baseline="0" dirty="0"/>
                        <a:t>Be legally authorized to work in the US.</a:t>
                      </a:r>
                      <a:endParaRPr lang="en-US" sz="1400" dirty="0"/>
                    </a:p>
                  </a:txBody>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extLst/>
          </p:nvPr>
        </p:nvGraphicFramePr>
        <p:xfrm>
          <a:off x="762000" y="2580114"/>
          <a:ext cx="4114800" cy="3662680"/>
        </p:xfrm>
        <a:graphic>
          <a:graphicData uri="http://schemas.openxmlformats.org/drawingml/2006/table">
            <a:tbl>
              <a:tblPr firstRow="1" bandRow="1">
                <a:tableStyleId>{F5AB1C69-6EDB-4FF4-983F-18BD219EF322}</a:tableStyleId>
              </a:tblPr>
              <a:tblGrid>
                <a:gridCol w="4114800">
                  <a:extLst>
                    <a:ext uri="{9D8B030D-6E8A-4147-A177-3AD203B41FA5}">
                      <a16:colId xmlns:a16="http://schemas.microsoft.com/office/drawing/2014/main" val="20000"/>
                    </a:ext>
                  </a:extLst>
                </a:gridCol>
              </a:tblGrid>
              <a:tr h="370840">
                <a:tc>
                  <a:txBody>
                    <a:bodyPr/>
                    <a:lstStyle/>
                    <a:p>
                      <a:pPr algn="ctr"/>
                      <a:r>
                        <a:rPr lang="en-US" dirty="0"/>
                        <a:t>Training Available</a:t>
                      </a:r>
                    </a:p>
                  </a:txBody>
                  <a:tcPr/>
                </a:tc>
                <a:extLst>
                  <a:ext uri="{0D108BD9-81ED-4DB2-BD59-A6C34878D82A}">
                    <a16:rowId xmlns:a16="http://schemas.microsoft.com/office/drawing/2014/main" val="10000"/>
                  </a:ext>
                </a:extLst>
              </a:tr>
              <a:tr h="370840">
                <a:tc>
                  <a:txBody>
                    <a:bodyPr/>
                    <a:lstStyle/>
                    <a:p>
                      <a:pPr marL="285750" indent="-285750" algn="l">
                        <a:buFont typeface="Arial" panose="020B0604020202020204" pitchFamily="34" charset="0"/>
                        <a:buChar char="•"/>
                      </a:pPr>
                      <a:r>
                        <a:rPr lang="en-US" sz="1400" dirty="0"/>
                        <a:t>Get trained as a Sales Agent or Claims Adjuster</a:t>
                      </a:r>
                    </a:p>
                    <a:p>
                      <a:pPr marL="285750" indent="-285750" algn="l">
                        <a:buFont typeface="Arial" panose="020B0604020202020204" pitchFamily="34" charset="0"/>
                        <a:buChar char="•"/>
                      </a:pPr>
                      <a:r>
                        <a:rPr lang="en-US" sz="1400" dirty="0"/>
                        <a:t>Training and certification as a Cisco Network Administrator (A+, CCENT, CCNA)</a:t>
                      </a:r>
                    </a:p>
                    <a:p>
                      <a:pPr marL="285750" indent="-285750" algn="l">
                        <a:buFont typeface="Arial" panose="020B0604020202020204" pitchFamily="34" charset="0"/>
                        <a:buChar char="•"/>
                      </a:pPr>
                      <a:r>
                        <a:rPr lang="en-US" sz="1400" dirty="0"/>
                        <a:t>Earn your A+ certification in as little as 5 weeks</a:t>
                      </a:r>
                    </a:p>
                    <a:p>
                      <a:pPr marL="285750" indent="-285750" algn="l">
                        <a:buFont typeface="Arial" panose="020B0604020202020204" pitchFamily="34" charset="0"/>
                        <a:buChar char="•"/>
                      </a:pPr>
                      <a:r>
                        <a:rPr lang="en-US" sz="1400" dirty="0"/>
                        <a:t>CompTIA A+ and Network+ training</a:t>
                      </a:r>
                    </a:p>
                    <a:p>
                      <a:pPr marL="285750" indent="-285750" algn="l">
                        <a:buFont typeface="Arial" panose="020B0604020202020204" pitchFamily="34" charset="0"/>
                        <a:buChar char="•"/>
                      </a:pPr>
                      <a:r>
                        <a:rPr lang="en-US" sz="1400" dirty="0"/>
                        <a:t>Training to earn the CompTIA S+ or Cisco CCNP Security certification</a:t>
                      </a:r>
                    </a:p>
                    <a:p>
                      <a:pPr marL="285750" indent="-285750" algn="l">
                        <a:buFont typeface="Arial" panose="020B0604020202020204" pitchFamily="34" charset="0"/>
                        <a:buChar char="•"/>
                      </a:pPr>
                      <a:r>
                        <a:rPr lang="en-US" sz="1400" dirty="0"/>
                        <a:t>Training and preparation to become licensed as a Nursing Assistant</a:t>
                      </a:r>
                    </a:p>
                    <a:p>
                      <a:pPr marL="285750" indent="-285750" algn="l">
                        <a:buFont typeface="Arial" panose="020B0604020202020204" pitchFamily="34" charset="0"/>
                        <a:buChar char="•"/>
                      </a:pPr>
                      <a:r>
                        <a:rPr lang="en-US" sz="1400" dirty="0"/>
                        <a:t>Training and preparation to become a Certified Medical Assistant</a:t>
                      </a:r>
                    </a:p>
                    <a:p>
                      <a:pPr marL="285750" indent="-285750" algn="l">
                        <a:buFont typeface="Arial" panose="020B0604020202020204" pitchFamily="34" charset="0"/>
                        <a:buChar char="•"/>
                      </a:pPr>
                      <a:r>
                        <a:rPr lang="en-US" sz="1400" dirty="0"/>
                        <a:t>Day, evening, weekend and online classes available!</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9386180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Earn and Learn</a:t>
            </a:r>
          </a:p>
        </p:txBody>
      </p:sp>
      <p:graphicFrame>
        <p:nvGraphicFramePr>
          <p:cNvPr id="5" name="Content Placeholder 4"/>
          <p:cNvGraphicFramePr>
            <a:graphicFrameLocks noGrp="1"/>
          </p:cNvGraphicFramePr>
          <p:nvPr>
            <p:ph idx="12"/>
            <p:extLst/>
          </p:nvPr>
        </p:nvGraphicFramePr>
        <p:xfrm>
          <a:off x="685800" y="838200"/>
          <a:ext cx="8229600" cy="524256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659244">
                <a:tc>
                  <a:txBody>
                    <a:bodyPr/>
                    <a:lstStyle/>
                    <a:p>
                      <a:r>
                        <a:rPr lang="en-US" dirty="0"/>
                        <a:t>On the Job</a:t>
                      </a:r>
                      <a:r>
                        <a:rPr lang="en-US" baseline="0" dirty="0"/>
                        <a:t> Training (OJT) Grants</a:t>
                      </a:r>
                      <a:endParaRPr lang="en-US" dirty="0"/>
                    </a:p>
                  </a:txBody>
                  <a:tcPr/>
                </a:tc>
                <a:tc>
                  <a:txBody>
                    <a:bodyPr/>
                    <a:lstStyle/>
                    <a:p>
                      <a:r>
                        <a:rPr lang="en-US" dirty="0"/>
                        <a:t>Cohort</a:t>
                      </a:r>
                      <a:r>
                        <a:rPr lang="en-US" baseline="0" dirty="0"/>
                        <a:t> Training Grants</a:t>
                      </a:r>
                      <a:endParaRPr lang="en-US" dirty="0"/>
                    </a:p>
                  </a:txBody>
                  <a:tcPr/>
                </a:tc>
                <a:tc>
                  <a:txBody>
                    <a:bodyPr/>
                    <a:lstStyle/>
                    <a:p>
                      <a:r>
                        <a:rPr lang="en-US" dirty="0"/>
                        <a:t>Incumbent</a:t>
                      </a:r>
                      <a:r>
                        <a:rPr lang="en-US" baseline="0" dirty="0"/>
                        <a:t> Workforce Training (IWT) Grants</a:t>
                      </a:r>
                      <a:endParaRPr lang="en-US" dirty="0"/>
                    </a:p>
                  </a:txBody>
                  <a:tcPr/>
                </a:tc>
                <a:extLst>
                  <a:ext uri="{0D108BD9-81ED-4DB2-BD59-A6C34878D82A}">
                    <a16:rowId xmlns:a16="http://schemas.microsoft.com/office/drawing/2014/main" val="10000"/>
                  </a:ext>
                </a:extLst>
              </a:tr>
              <a:tr h="4583316">
                <a:tc>
                  <a:txBody>
                    <a:bodyPr/>
                    <a:lstStyle/>
                    <a:p>
                      <a:r>
                        <a:rPr lang="en-US" sz="1100" dirty="0"/>
                        <a:t>OJT is an “earn-as-you learn” training option that benefits both the local employer and job seekers</a:t>
                      </a:r>
                    </a:p>
                    <a:p>
                      <a:endParaRPr lang="en-US" sz="1100" dirty="0"/>
                    </a:p>
                    <a:p>
                      <a:pPr marL="171450" indent="-171450">
                        <a:buFont typeface="Arial" panose="020B0604020202020204" pitchFamily="34" charset="0"/>
                        <a:buChar char="•"/>
                      </a:pPr>
                      <a:r>
                        <a:rPr lang="en-US" sz="1100" dirty="0"/>
                        <a:t>The primary purpose of the OJT is to create a compelling reason for</a:t>
                      </a:r>
                      <a:r>
                        <a:rPr lang="en-US" sz="1100" baseline="0" dirty="0"/>
                        <a:t> employers</a:t>
                      </a:r>
                      <a:r>
                        <a:rPr lang="en-US" sz="1100" dirty="0"/>
                        <a:t> to hire individuals that meet</a:t>
                      </a:r>
                      <a:r>
                        <a:rPr lang="en-US" sz="1100" baseline="0" dirty="0"/>
                        <a:t> their </a:t>
                      </a:r>
                      <a:r>
                        <a:rPr lang="en-US" sz="1100" dirty="0"/>
                        <a:t>overall hiring requirements, but lack important work life experience. </a:t>
                      </a:r>
                    </a:p>
                    <a:p>
                      <a:pPr marL="0" indent="0">
                        <a:buFont typeface="Arial" panose="020B0604020202020204" pitchFamily="34" charset="0"/>
                        <a:buNone/>
                      </a:pPr>
                      <a:endParaRPr lang="en-US" sz="1100" dirty="0"/>
                    </a:p>
                    <a:p>
                      <a:pPr marL="171450" indent="-171450">
                        <a:buFont typeface="Arial" panose="020B0604020202020204" pitchFamily="34" charset="0"/>
                        <a:buChar char="•"/>
                      </a:pPr>
                      <a:r>
                        <a:rPr lang="en-US" sz="1100" dirty="0"/>
                        <a:t>OJT enables employers to hire new employees and train them at their place of business</a:t>
                      </a:r>
                    </a:p>
                    <a:p>
                      <a:pPr marL="0" indent="0">
                        <a:buFont typeface="Arial" panose="020B0604020202020204" pitchFamily="34" charset="0"/>
                        <a:buNone/>
                      </a:pPr>
                      <a:endParaRPr lang="en-US" sz="1100" dirty="0"/>
                    </a:p>
                    <a:p>
                      <a:pPr marL="171450" indent="-171450">
                        <a:buFont typeface="Arial" panose="020B0604020202020204" pitchFamily="34" charset="0"/>
                        <a:buChar char="•"/>
                      </a:pPr>
                      <a:r>
                        <a:rPr lang="en-US" sz="1100" dirty="0"/>
                        <a:t>OJT reimburses 50 percent of the new employee wages during training up to $4,000 depending on the industry</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a:t>Cohorts are industry lead, combining our WIOA approved training partners and funding  </a:t>
                      </a:r>
                    </a:p>
                    <a:p>
                      <a:pPr marL="0" indent="0">
                        <a:buFont typeface="Arial" panose="020B0604020202020204" pitchFamily="34" charset="0"/>
                        <a:buNone/>
                      </a:pPr>
                      <a:endParaRPr lang="en-US" sz="1100" dirty="0"/>
                    </a:p>
                    <a:p>
                      <a:pPr marL="171450" indent="-171450">
                        <a:buFont typeface="Arial" panose="020B0604020202020204" pitchFamily="34" charset="0"/>
                        <a:buChar char="•"/>
                      </a:pPr>
                      <a:r>
                        <a:rPr lang="en-US" sz="1100" dirty="0"/>
                        <a:t>A program that fits well for larger hiring needs for certifications that are in high demand</a:t>
                      </a:r>
                    </a:p>
                    <a:p>
                      <a:pPr marL="0" indent="0">
                        <a:buFont typeface="Arial" panose="020B0604020202020204" pitchFamily="34" charset="0"/>
                        <a:buNone/>
                      </a:pPr>
                      <a:endParaRPr lang="en-US" sz="1100" dirty="0"/>
                    </a:p>
                    <a:p>
                      <a:pPr marL="171450" indent="-171450">
                        <a:buFont typeface="Arial" panose="020B0604020202020204" pitchFamily="34" charset="0"/>
                        <a:buChar char="•"/>
                      </a:pPr>
                      <a:r>
                        <a:rPr lang="en-US" sz="1100" dirty="0"/>
                        <a:t>Allows employers to train their own candidates for a specific certification while threading critical on boarding skills into the program</a:t>
                      </a:r>
                    </a:p>
                    <a:p>
                      <a:pPr marL="0" indent="0">
                        <a:buFont typeface="Arial" panose="020B0604020202020204" pitchFamily="34" charset="0"/>
                        <a:buNone/>
                      </a:pPr>
                      <a:endParaRPr lang="en-US" sz="1100" dirty="0"/>
                    </a:p>
                    <a:p>
                      <a:pPr marL="171450" indent="-171450">
                        <a:buFont typeface="Arial" panose="020B0604020202020204" pitchFamily="34" charset="0"/>
                        <a:buChar char="•"/>
                      </a:pPr>
                      <a:r>
                        <a:rPr lang="en-US" sz="1100" dirty="0"/>
                        <a:t>The program is designed to connect job seekers with education and interview opportunities, seamlessly</a:t>
                      </a:r>
                    </a:p>
                    <a:p>
                      <a:endParaRPr lang="en-US" sz="1100" dirty="0"/>
                    </a:p>
                    <a:p>
                      <a:r>
                        <a:rPr lang="en-US" sz="1100" u="sng" dirty="0"/>
                        <a:t>Program Pilot Examples</a:t>
                      </a:r>
                      <a:r>
                        <a:rPr lang="en-US" sz="1100" dirty="0"/>
                        <a:t>:</a:t>
                      </a:r>
                    </a:p>
                    <a:p>
                      <a:r>
                        <a:rPr lang="en-US" sz="1100" b="1" dirty="0"/>
                        <a:t>CompTIA Fundamentals with help desk and customer service certifications</a:t>
                      </a:r>
                    </a:p>
                    <a:p>
                      <a:r>
                        <a:rPr lang="en-US" sz="1100" b="1" dirty="0"/>
                        <a:t>CompTIA A+ as well as CompTIA N+ and Security+</a:t>
                      </a:r>
                    </a:p>
                    <a:p>
                      <a:r>
                        <a:rPr lang="en-US" sz="1100" b="1" dirty="0"/>
                        <a:t>Customer Service Certification</a:t>
                      </a:r>
                    </a:p>
                    <a:p>
                      <a:endParaRPr lang="en-US" sz="1100"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a:t>IWT training provides incumbent workers (working 6 months or longer, full time) with the necessary skills to retain their positions at the company</a:t>
                      </a:r>
                    </a:p>
                    <a:p>
                      <a:pPr marL="0" indent="0">
                        <a:buFont typeface="Arial" panose="020B0604020202020204" pitchFamily="34" charset="0"/>
                        <a:buNone/>
                      </a:pPr>
                      <a:endParaRPr lang="en-US" sz="110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Increases the employee’s competitiveness via skills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dirty="0"/>
                    </a:p>
                    <a:p>
                      <a:pPr marL="171450" indent="-171450">
                        <a:buFont typeface="Arial" panose="020B0604020202020204" pitchFamily="34" charset="0"/>
                        <a:buChar char="•"/>
                      </a:pPr>
                      <a:r>
                        <a:rPr lang="en-US" sz="1100" dirty="0"/>
                        <a:t>Provides 50-90% financial reimbursement to employers who train existing workforce</a:t>
                      </a:r>
                    </a:p>
                    <a:p>
                      <a:pPr marL="0" indent="0">
                        <a:buFont typeface="Arial" panose="020B0604020202020204" pitchFamily="34" charset="0"/>
                        <a:buNone/>
                      </a:pPr>
                      <a:endParaRPr lang="en-US" sz="1100" dirty="0"/>
                    </a:p>
                    <a:p>
                      <a:pPr marL="171450" indent="-171450">
                        <a:buFont typeface="Arial" panose="020B0604020202020204" pitchFamily="34" charset="0"/>
                        <a:buChar char="•"/>
                      </a:pPr>
                      <a:r>
                        <a:rPr lang="en-US" sz="1100" dirty="0"/>
                        <a:t>Reimbursements are based on company size</a:t>
                      </a:r>
                    </a:p>
                    <a:p>
                      <a:pPr marL="0" indent="0">
                        <a:buFont typeface="Arial" panose="020B0604020202020204" pitchFamily="34" charset="0"/>
                        <a:buNone/>
                      </a:pPr>
                      <a:endParaRPr lang="en-US" sz="1100" dirty="0"/>
                    </a:p>
                    <a:p>
                      <a:pPr marL="171450" indent="-171450">
                        <a:buFont typeface="Arial" panose="020B0604020202020204" pitchFamily="34" charset="0"/>
                        <a:buChar char="•"/>
                      </a:pPr>
                      <a:r>
                        <a:rPr lang="en-US" sz="1100" dirty="0"/>
                        <a:t>Reimbursement is up to $50,000 per fiscal year</a:t>
                      </a:r>
                    </a:p>
                  </a:txBody>
                  <a:tcPr/>
                </a:tc>
                <a:extLst>
                  <a:ext uri="{0D108BD9-81ED-4DB2-BD59-A6C34878D82A}">
                    <a16:rowId xmlns:a16="http://schemas.microsoft.com/office/drawing/2014/main" val="10001"/>
                  </a:ext>
                </a:extLst>
              </a:tr>
            </a:tbl>
          </a:graphicData>
        </a:graphic>
      </p:graphicFrame>
      <p:sp>
        <p:nvSpPr>
          <p:cNvPr id="4" name="Slide Number Placeholder 3"/>
          <p:cNvSpPr>
            <a:spLocks noGrp="1"/>
          </p:cNvSpPr>
          <p:nvPr>
            <p:ph type="sldNum" sz="quarter" idx="4"/>
          </p:nvPr>
        </p:nvSpPr>
        <p:spPr/>
        <p:txBody>
          <a:bodyPr/>
          <a:lstStyle/>
          <a:p>
            <a:r>
              <a:rPr lang="en-US"/>
              <a:t>Copyright © 2016 ARIZONA@WORK  |  Page </a:t>
            </a:r>
            <a:fld id="{4ABEEB7F-5D35-4DFD-AF40-0A9BA649E393}" type="slidenum">
              <a:rPr lang="en-US" smtClean="0"/>
              <a:pPr/>
              <a:t>38</a:t>
            </a:fld>
            <a:endParaRPr lang="en-US" dirty="0"/>
          </a:p>
        </p:txBody>
      </p:sp>
    </p:spTree>
    <p:extLst>
      <p:ext uri="{BB962C8B-B14F-4D97-AF65-F5344CB8AC3E}">
        <p14:creationId xmlns:p14="http://schemas.microsoft.com/office/powerpoint/2010/main" val="37297736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2"/>
          </p:nvPr>
        </p:nvSpPr>
        <p:spPr>
          <a:xfrm>
            <a:off x="428093" y="304800"/>
            <a:ext cx="8229600" cy="4648200"/>
          </a:xfrm>
        </p:spPr>
        <p:txBody>
          <a:bodyPr/>
          <a:lstStyle/>
          <a:p>
            <a:pPr algn="ctr"/>
            <a:endParaRPr lang="en-US" sz="1600" dirty="0">
              <a:latin typeface="Baskerville Old Face" panose="02020602080505020303" pitchFamily="18" charset="0"/>
            </a:endParaRPr>
          </a:p>
          <a:p>
            <a:pPr algn="ctr"/>
            <a:endParaRPr lang="en-US" sz="1600" dirty="0">
              <a:latin typeface="Baskerville Old Face" panose="02020602080505020303" pitchFamily="18" charset="0"/>
            </a:endParaRPr>
          </a:p>
          <a:p>
            <a:pPr algn="ctr"/>
            <a:r>
              <a:rPr lang="en-US" dirty="0">
                <a:latin typeface="Baskerville Old Face" panose="02020602080505020303" pitchFamily="18" charset="0"/>
              </a:rPr>
              <a:t>LaSetta Hogans, MSW, GCDF</a:t>
            </a:r>
          </a:p>
          <a:p>
            <a:pPr algn="ctr"/>
            <a:r>
              <a:rPr lang="en-US" dirty="0">
                <a:latin typeface="Baskerville Old Face" panose="02020602080505020303" pitchFamily="18" charset="0"/>
              </a:rPr>
              <a:t>Senior Workforce Development Specialist</a:t>
            </a:r>
          </a:p>
          <a:p>
            <a:pPr algn="ctr"/>
            <a:r>
              <a:rPr lang="en-US" dirty="0">
                <a:latin typeface="Baskerville Old Face" panose="02020602080505020303" pitchFamily="18" charset="0"/>
              </a:rPr>
              <a:t>ARIZONA@WORK City of Phoenix</a:t>
            </a:r>
          </a:p>
          <a:p>
            <a:pPr algn="ctr"/>
            <a:r>
              <a:rPr lang="en-US" dirty="0">
                <a:latin typeface="Baskerville Old Face" panose="02020602080505020303" pitchFamily="18" charset="0"/>
                <a:hlinkClick r:id="rId2"/>
              </a:rPr>
              <a:t>Lasetta.Hogans@phoenix.gov</a:t>
            </a:r>
            <a:endParaRPr lang="en-US" dirty="0">
              <a:latin typeface="Baskerville Old Face" panose="02020602080505020303" pitchFamily="18" charset="0"/>
            </a:endParaRPr>
          </a:p>
          <a:p>
            <a:pPr algn="ctr"/>
            <a:r>
              <a:rPr lang="en-US" dirty="0">
                <a:latin typeface="Baskerville Old Face" panose="02020602080505020303" pitchFamily="18" charset="0"/>
              </a:rPr>
              <a:t>602-495-3609</a:t>
            </a:r>
          </a:p>
        </p:txBody>
      </p:sp>
      <p:sp>
        <p:nvSpPr>
          <p:cNvPr id="4" name="Slide Number Placeholder 3"/>
          <p:cNvSpPr>
            <a:spLocks noGrp="1"/>
          </p:cNvSpPr>
          <p:nvPr>
            <p:ph type="sldNum" sz="quarter" idx="4"/>
          </p:nvPr>
        </p:nvSpPr>
        <p:spPr/>
        <p:txBody>
          <a:bodyPr/>
          <a:lstStyle/>
          <a:p>
            <a:r>
              <a:rPr lang="en-US"/>
              <a:t>Copyright © 2016 ARIZONA@WORK  |  Page </a:t>
            </a:r>
            <a:fld id="{4ABEEB7F-5D35-4DFD-AF40-0A9BA649E393}" type="slidenum">
              <a:rPr lang="en-US" smtClean="0"/>
              <a:pPr/>
              <a:t>39</a:t>
            </a:fld>
            <a:endParaRPr lang="en-US" dirty="0"/>
          </a:p>
        </p:txBody>
      </p:sp>
      <p:pic>
        <p:nvPicPr>
          <p:cNvPr id="6" name="Picture 5"/>
          <p:cNvPicPr>
            <a:picLocks noChangeAspect="1"/>
          </p:cNvPicPr>
          <p:nvPr/>
        </p:nvPicPr>
        <p:blipFill>
          <a:blip r:embed="rId3"/>
          <a:stretch>
            <a:fillRect/>
          </a:stretch>
        </p:blipFill>
        <p:spPr>
          <a:xfrm>
            <a:off x="457200" y="3121532"/>
            <a:ext cx="8297375" cy="317019"/>
          </a:xfrm>
          <a:prstGeom prst="rect">
            <a:avLst/>
          </a:prstGeom>
        </p:spPr>
      </p:pic>
      <p:pic>
        <p:nvPicPr>
          <p:cNvPr id="8" name="Picture 7"/>
          <p:cNvPicPr>
            <a:picLocks noChangeAspect="1"/>
          </p:cNvPicPr>
          <p:nvPr/>
        </p:nvPicPr>
        <p:blipFill>
          <a:blip r:embed="rId4"/>
          <a:stretch>
            <a:fillRect/>
          </a:stretch>
        </p:blipFill>
        <p:spPr>
          <a:xfrm>
            <a:off x="3131546" y="3040762"/>
            <a:ext cx="2822693" cy="478557"/>
          </a:xfrm>
          <a:prstGeom prst="rect">
            <a:avLst/>
          </a:prstGeom>
        </p:spPr>
      </p:pic>
      <p:graphicFrame>
        <p:nvGraphicFramePr>
          <p:cNvPr id="10" name="Table 9"/>
          <p:cNvGraphicFramePr>
            <a:graphicFrameLocks noGrp="1"/>
          </p:cNvGraphicFramePr>
          <p:nvPr>
            <p:extLst/>
          </p:nvPr>
        </p:nvGraphicFramePr>
        <p:xfrm>
          <a:off x="471191" y="3657600"/>
          <a:ext cx="8269392" cy="1752600"/>
        </p:xfrm>
        <a:graphic>
          <a:graphicData uri="http://schemas.openxmlformats.org/drawingml/2006/table">
            <a:tbl>
              <a:tblPr firstRow="1" bandRow="1">
                <a:tableStyleId>{5C22544A-7EE6-4342-B048-85BDC9FD1C3A}</a:tableStyleId>
              </a:tblPr>
              <a:tblGrid>
                <a:gridCol w="1378232">
                  <a:extLst>
                    <a:ext uri="{9D8B030D-6E8A-4147-A177-3AD203B41FA5}">
                      <a16:colId xmlns:a16="http://schemas.microsoft.com/office/drawing/2014/main" val="20000"/>
                    </a:ext>
                  </a:extLst>
                </a:gridCol>
                <a:gridCol w="1378232">
                  <a:extLst>
                    <a:ext uri="{9D8B030D-6E8A-4147-A177-3AD203B41FA5}">
                      <a16:colId xmlns:a16="http://schemas.microsoft.com/office/drawing/2014/main" val="20001"/>
                    </a:ext>
                  </a:extLst>
                </a:gridCol>
                <a:gridCol w="1378232">
                  <a:extLst>
                    <a:ext uri="{9D8B030D-6E8A-4147-A177-3AD203B41FA5}">
                      <a16:colId xmlns:a16="http://schemas.microsoft.com/office/drawing/2014/main" val="20002"/>
                    </a:ext>
                  </a:extLst>
                </a:gridCol>
                <a:gridCol w="1378232">
                  <a:extLst>
                    <a:ext uri="{9D8B030D-6E8A-4147-A177-3AD203B41FA5}">
                      <a16:colId xmlns:a16="http://schemas.microsoft.com/office/drawing/2014/main" val="20003"/>
                    </a:ext>
                  </a:extLst>
                </a:gridCol>
                <a:gridCol w="1378232">
                  <a:extLst>
                    <a:ext uri="{9D8B030D-6E8A-4147-A177-3AD203B41FA5}">
                      <a16:colId xmlns:a16="http://schemas.microsoft.com/office/drawing/2014/main" val="20004"/>
                    </a:ext>
                  </a:extLst>
                </a:gridCol>
                <a:gridCol w="1378232">
                  <a:extLst>
                    <a:ext uri="{9D8B030D-6E8A-4147-A177-3AD203B41FA5}">
                      <a16:colId xmlns:a16="http://schemas.microsoft.com/office/drawing/2014/main" val="20005"/>
                    </a:ext>
                  </a:extLst>
                </a:gridCol>
              </a:tblGrid>
              <a:tr h="1752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A6EBB"/>
                          </a:solidFill>
                          <a:effectLst/>
                          <a:uLnTx/>
                          <a:uFillTx/>
                          <a:latin typeface="+mn-lt"/>
                          <a:ea typeface="+mn-ea"/>
                          <a:cs typeface="+mn-cs"/>
                        </a:rPr>
                        <a:t>West Job Center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2F2F2">
                              <a:lumMod val="10000"/>
                            </a:srgbClr>
                          </a:solidFill>
                          <a:effectLst/>
                          <a:uLnTx/>
                          <a:uFillTx/>
                          <a:latin typeface="+mn-lt"/>
                          <a:ea typeface="+mn-ea"/>
                          <a:cs typeface="+mn-cs"/>
                        </a:rPr>
                        <a:t>3406 N. 51</a:t>
                      </a:r>
                      <a:r>
                        <a:rPr kumimoji="0" lang="en-US" sz="1100" b="0" i="0" u="none" strike="noStrike" kern="1200" cap="none" spc="0" normalizeH="0" baseline="30000" noProof="0" dirty="0">
                          <a:ln>
                            <a:noFill/>
                          </a:ln>
                          <a:solidFill>
                            <a:srgbClr val="F2F2F2">
                              <a:lumMod val="10000"/>
                            </a:srgbClr>
                          </a:solidFill>
                          <a:effectLst/>
                          <a:uLnTx/>
                          <a:uFillTx/>
                          <a:latin typeface="+mn-lt"/>
                          <a:ea typeface="+mn-ea"/>
                          <a:cs typeface="+mn-cs"/>
                        </a:rPr>
                        <a:t>st</a:t>
                      </a:r>
                      <a:r>
                        <a:rPr kumimoji="0" lang="en-US" sz="1100" b="0" i="0" u="none" strike="noStrike" kern="1200" cap="none" spc="0" normalizeH="0" baseline="0" noProof="0" dirty="0">
                          <a:ln>
                            <a:noFill/>
                          </a:ln>
                          <a:solidFill>
                            <a:srgbClr val="F2F2F2">
                              <a:lumMod val="10000"/>
                            </a:srgbClr>
                          </a:solidFill>
                          <a:effectLst/>
                          <a:uLnTx/>
                          <a:uFillTx/>
                          <a:latin typeface="+mn-lt"/>
                          <a:ea typeface="+mn-ea"/>
                          <a:cs typeface="+mn-cs"/>
                        </a:rPr>
                        <a:t> Ave.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2F2F2">
                              <a:lumMod val="10000"/>
                            </a:srgbClr>
                          </a:solidFill>
                          <a:effectLst/>
                          <a:uLnTx/>
                          <a:uFillTx/>
                          <a:latin typeface="+mn-lt"/>
                          <a:ea typeface="+mn-ea"/>
                          <a:cs typeface="+mn-cs"/>
                        </a:rPr>
                        <a:t>Phoenix, AZ 85031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2F2F2">
                              <a:lumMod val="10000"/>
                            </a:srgbClr>
                          </a:solidFill>
                          <a:effectLst/>
                          <a:uLnTx/>
                          <a:uFillTx/>
                          <a:latin typeface="+mn-lt"/>
                          <a:ea typeface="+mn-ea"/>
                          <a:cs typeface="+mn-cs"/>
                        </a:rPr>
                        <a:t>623-245-6200</a:t>
                      </a:r>
                    </a:p>
                    <a:p>
                      <a:endParaRPr lang="en-US" sz="1100" dirty="0"/>
                    </a:p>
                  </a:txBody>
                  <a:tcP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2A6EBB"/>
                          </a:solidFill>
                          <a:effectLst/>
                          <a:uLnTx/>
                          <a:uFillTx/>
                          <a:latin typeface="Arial" charset="0"/>
                          <a:ea typeface="Arial" charset="0"/>
                          <a:cs typeface="Arial" charset="0"/>
                        </a:rPr>
                        <a:t>North Job Center</a:t>
                      </a:r>
                      <a:endParaRPr kumimoji="0" lang="en-US" altLang="en-US" sz="1100" b="1" i="0" u="none" strike="noStrike" kern="1200" cap="none" spc="0" normalizeH="0" baseline="0" noProof="0" dirty="0">
                        <a:ln>
                          <a:noFill/>
                        </a:ln>
                        <a:solidFill>
                          <a:srgbClr val="2A6EBB"/>
                        </a:solidFill>
                        <a:effectLst/>
                        <a:uLnTx/>
                        <a:uFillTx/>
                        <a:latin typeface="Times New Roman" charset="0"/>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charset="0"/>
                          <a:ea typeface="Arial" charset="0"/>
                          <a:cs typeface="Arial" charset="0"/>
                        </a:rPr>
                        <a:t>9801 N. 7th St.</a:t>
                      </a:r>
                      <a:endParaRPr kumimoji="0" lang="en-US" altLang="en-US" sz="1100" b="0" i="0" u="none" strike="noStrike" kern="1200" cap="none" spc="0" normalizeH="0" baseline="0" noProof="0" dirty="0">
                        <a:ln>
                          <a:noFill/>
                        </a:ln>
                        <a:solidFill>
                          <a:srgbClr val="000000"/>
                        </a:solidFill>
                        <a:effectLst/>
                        <a:uLnTx/>
                        <a:uFillTx/>
                        <a:latin typeface="Times New Roman" charset="0"/>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charset="0"/>
                          <a:ea typeface="Arial" charset="0"/>
                          <a:cs typeface="Arial" charset="0"/>
                        </a:rPr>
                        <a:t>Phoenix, AZ  85020</a:t>
                      </a:r>
                      <a:endParaRPr kumimoji="0" lang="en-US" altLang="en-US" sz="1100" b="0" i="0" u="none" strike="noStrike" kern="1200" cap="none" spc="0" normalizeH="0" baseline="0" noProof="0" dirty="0">
                        <a:ln>
                          <a:noFill/>
                        </a:ln>
                        <a:solidFill>
                          <a:srgbClr val="000000"/>
                        </a:solidFill>
                        <a:effectLst/>
                        <a:uLnTx/>
                        <a:uFillTx/>
                        <a:latin typeface="Times New Roman" charset="0"/>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charset="0"/>
                          <a:ea typeface="Arial" charset="0"/>
                          <a:cs typeface="Arial" charset="0"/>
                        </a:rPr>
                        <a:t>602-861-0208</a:t>
                      </a:r>
                      <a:endParaRPr kumimoji="0" lang="en-US" altLang="en-US" sz="1100" b="0" i="0" u="none" strike="noStrike" kern="1200" cap="none" spc="0" normalizeH="0" baseline="0" noProof="0" dirty="0">
                        <a:ln>
                          <a:noFill/>
                        </a:ln>
                        <a:solidFill>
                          <a:srgbClr val="000000"/>
                        </a:solidFill>
                        <a:effectLst/>
                        <a:uLnTx/>
                        <a:uFillTx/>
                        <a:latin typeface="Times New Roman" charset="0"/>
                        <a:ea typeface="Arial" charset="0"/>
                        <a:cs typeface="Arial" charset="0"/>
                      </a:endParaRPr>
                    </a:p>
                    <a:p>
                      <a:endParaRPr lang="en-US" sz="1100" dirty="0"/>
                    </a:p>
                  </a:txBody>
                  <a:tcP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100" b="1" i="0" u="none" strike="noStrike" kern="1200" cap="none" spc="0" normalizeH="0" baseline="0" noProof="0" dirty="0">
                          <a:ln>
                            <a:noFill/>
                          </a:ln>
                          <a:solidFill>
                            <a:srgbClr val="2A6EBB"/>
                          </a:solidFill>
                          <a:effectLst/>
                          <a:uLnTx/>
                          <a:uFillTx/>
                          <a:latin typeface="Arial" charset="0"/>
                          <a:ea typeface="Arial" charset="0"/>
                          <a:cs typeface="Arial" charset="0"/>
                        </a:rPr>
                        <a:t>South Job Center</a:t>
                      </a:r>
                      <a:endParaRPr kumimoji="0" lang="fr-FR" altLang="en-US" sz="1100" b="1" i="0" u="none" strike="noStrike" kern="1200" cap="none" spc="0" normalizeH="0" baseline="0" noProof="0" dirty="0">
                        <a:ln>
                          <a:noFill/>
                        </a:ln>
                        <a:solidFill>
                          <a:srgbClr val="2A6EBB"/>
                        </a:solidFill>
                        <a:effectLst/>
                        <a:uLnTx/>
                        <a:uFillTx/>
                        <a:latin typeface="Times New Roman" charset="0"/>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100" b="0" i="0" u="none" strike="noStrike" kern="1200" cap="none" spc="0" normalizeH="0" baseline="0" noProof="0" dirty="0">
                          <a:ln>
                            <a:noFill/>
                          </a:ln>
                          <a:solidFill>
                            <a:srgbClr val="000000"/>
                          </a:solidFill>
                          <a:effectLst/>
                          <a:uLnTx/>
                          <a:uFillTx/>
                          <a:latin typeface="Arial" charset="0"/>
                          <a:ea typeface="Arial" charset="0"/>
                          <a:cs typeface="Arial" charset="0"/>
                        </a:rPr>
                        <a:t>4732 S. Central Ave.</a:t>
                      </a:r>
                      <a:endParaRPr kumimoji="0" lang="fr-FR" altLang="en-US" sz="1100" b="0" i="0" u="none" strike="noStrike" kern="1200" cap="none" spc="0" normalizeH="0" baseline="0" noProof="0" dirty="0">
                        <a:ln>
                          <a:noFill/>
                        </a:ln>
                        <a:solidFill>
                          <a:srgbClr val="000000"/>
                        </a:solidFill>
                        <a:effectLst/>
                        <a:uLnTx/>
                        <a:uFillTx/>
                        <a:latin typeface="Times New Roman" charset="0"/>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100" b="0" i="0" u="none" strike="noStrike" kern="1200" cap="none" spc="0" normalizeH="0" baseline="0" noProof="0" dirty="0">
                          <a:ln>
                            <a:noFill/>
                          </a:ln>
                          <a:solidFill>
                            <a:srgbClr val="000000"/>
                          </a:solidFill>
                          <a:effectLst/>
                          <a:uLnTx/>
                          <a:uFillTx/>
                          <a:latin typeface="Arial" charset="0"/>
                          <a:ea typeface="Arial" charset="0"/>
                          <a:cs typeface="Arial" charset="0"/>
                        </a:rPr>
                        <a:t>Phoenix, AZ  85040</a:t>
                      </a:r>
                      <a:endParaRPr kumimoji="0" lang="fr-FR" altLang="en-US" sz="1100" b="0" i="0" u="none" strike="noStrike" kern="1200" cap="none" spc="0" normalizeH="0" baseline="0" noProof="0" dirty="0">
                        <a:ln>
                          <a:noFill/>
                        </a:ln>
                        <a:solidFill>
                          <a:srgbClr val="000000"/>
                        </a:solidFill>
                        <a:effectLst/>
                        <a:uLnTx/>
                        <a:uFillTx/>
                        <a:latin typeface="Times New Roman" charset="0"/>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100" b="0" i="0" u="none" strike="noStrike" kern="1200" cap="none" spc="0" normalizeH="0" baseline="0" noProof="0" dirty="0">
                          <a:ln>
                            <a:noFill/>
                          </a:ln>
                          <a:solidFill>
                            <a:srgbClr val="000000"/>
                          </a:solidFill>
                          <a:effectLst/>
                          <a:uLnTx/>
                          <a:uFillTx/>
                          <a:latin typeface="Arial" charset="0"/>
                          <a:ea typeface="Arial" charset="0"/>
                          <a:cs typeface="Arial" charset="0"/>
                        </a:rPr>
                        <a:t>602-534-5902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Times New Roman" charset="0"/>
                          <a:ea typeface="Arial" charset="0"/>
                          <a:cs typeface="Arial" charset="0"/>
                        </a:rPr>
                        <a:t>* Temporary Location</a:t>
                      </a:r>
                    </a:p>
                    <a:p>
                      <a:endParaRPr lang="en-US" sz="1100" dirty="0"/>
                    </a:p>
                  </a:txBody>
                  <a:tcP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100" b="1" i="0" u="none" strike="noStrike" kern="1200" cap="none" spc="0" normalizeH="0" baseline="0" noProof="0" dirty="0">
                          <a:ln>
                            <a:noFill/>
                          </a:ln>
                          <a:solidFill>
                            <a:srgbClr val="2A6EBB"/>
                          </a:solidFill>
                          <a:effectLst/>
                          <a:uLnTx/>
                          <a:uFillTx/>
                          <a:latin typeface="Arial" charset="0"/>
                          <a:ea typeface="Arial" charset="0"/>
                          <a:cs typeface="Arial" charset="0"/>
                        </a:rPr>
                        <a:t>South Job Center</a:t>
                      </a:r>
                      <a:endParaRPr kumimoji="0" lang="fr-FR" altLang="en-US" sz="1100" b="1" i="0" u="none" strike="noStrike" kern="1200" cap="none" spc="0" normalizeH="0" baseline="0" noProof="0" dirty="0">
                        <a:ln>
                          <a:noFill/>
                        </a:ln>
                        <a:solidFill>
                          <a:srgbClr val="2A6EBB"/>
                        </a:solidFill>
                        <a:effectLst/>
                        <a:uLnTx/>
                        <a:uFillTx/>
                        <a:latin typeface="Times New Roman" charset="0"/>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100" b="0" i="0" u="none" strike="noStrike" kern="1200" cap="none" spc="0" normalizeH="0" baseline="0" noProof="0" dirty="0">
                          <a:ln>
                            <a:noFill/>
                          </a:ln>
                          <a:solidFill>
                            <a:srgbClr val="000000"/>
                          </a:solidFill>
                          <a:effectLst/>
                          <a:uLnTx/>
                          <a:uFillTx/>
                          <a:latin typeface="Arial" charset="0"/>
                          <a:ea typeface="Arial" charset="0"/>
                          <a:cs typeface="Arial" charset="0"/>
                        </a:rPr>
                        <a:t>4635 S. Central Ave.</a:t>
                      </a:r>
                      <a:endParaRPr kumimoji="0" lang="fr-FR" altLang="en-US" sz="1100" b="0" i="0" u="none" strike="noStrike" kern="1200" cap="none" spc="0" normalizeH="0" baseline="0" noProof="0" dirty="0">
                        <a:ln>
                          <a:noFill/>
                        </a:ln>
                        <a:solidFill>
                          <a:srgbClr val="000000"/>
                        </a:solidFill>
                        <a:effectLst/>
                        <a:uLnTx/>
                        <a:uFillTx/>
                        <a:latin typeface="Times New Roman" charset="0"/>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100" b="0" i="0" u="none" strike="noStrike" kern="1200" cap="none" spc="0" normalizeH="0" baseline="0" noProof="0" dirty="0">
                          <a:ln>
                            <a:noFill/>
                          </a:ln>
                          <a:solidFill>
                            <a:srgbClr val="000000"/>
                          </a:solidFill>
                          <a:effectLst/>
                          <a:uLnTx/>
                          <a:uFillTx/>
                          <a:latin typeface="Arial" charset="0"/>
                          <a:ea typeface="Arial" charset="0"/>
                          <a:cs typeface="Arial" charset="0"/>
                        </a:rPr>
                        <a:t>Phoenix, AZ  85040</a:t>
                      </a:r>
                      <a:endParaRPr kumimoji="0" lang="fr-FR" altLang="en-US" sz="1100" b="0" i="0" u="none" strike="noStrike" kern="1200" cap="none" spc="0" normalizeH="0" baseline="0" noProof="0" dirty="0">
                        <a:ln>
                          <a:noFill/>
                        </a:ln>
                        <a:solidFill>
                          <a:srgbClr val="000000"/>
                        </a:solidFill>
                        <a:effectLst/>
                        <a:uLnTx/>
                        <a:uFillTx/>
                        <a:latin typeface="Times New Roman" charset="0"/>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100" b="0" i="0" u="none" strike="noStrike" kern="1200" cap="none" spc="0" normalizeH="0" baseline="0" noProof="0" dirty="0">
                          <a:ln>
                            <a:noFill/>
                          </a:ln>
                          <a:solidFill>
                            <a:srgbClr val="000000"/>
                          </a:solidFill>
                          <a:effectLst/>
                          <a:uLnTx/>
                          <a:uFillTx/>
                          <a:latin typeface="Arial" charset="0"/>
                          <a:ea typeface="Arial" charset="0"/>
                          <a:cs typeface="Arial" charset="0"/>
                        </a:rPr>
                        <a:t>602-771-0630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Times New Roman" charset="0"/>
                          <a:ea typeface="Arial" charset="0"/>
                          <a:cs typeface="Arial" charset="0"/>
                        </a:rPr>
                        <a:t>* New Location this summer</a:t>
                      </a:r>
                      <a:endParaRPr kumimoji="0" lang="fr-FR" altLang="en-US" sz="1100" b="0" i="0" u="none" strike="noStrike" kern="1200" cap="none" spc="0" normalizeH="0" baseline="0" noProof="0" dirty="0">
                        <a:ln>
                          <a:noFill/>
                        </a:ln>
                        <a:solidFill>
                          <a:srgbClr val="000000"/>
                        </a:solidFill>
                        <a:effectLst/>
                        <a:uLnTx/>
                        <a:uFillTx/>
                        <a:latin typeface="Arial" charset="0"/>
                        <a:ea typeface="Arial" charset="0"/>
                        <a:cs typeface="Arial" charset="0"/>
                      </a:endParaRPr>
                    </a:p>
                    <a:p>
                      <a:endParaRPr lang="en-US" sz="1100" dirty="0"/>
                    </a:p>
                  </a:txBody>
                  <a:tcP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100" b="1" i="0" u="none" strike="noStrike" kern="1200" cap="none" spc="0" normalizeH="0" baseline="0" noProof="0" dirty="0">
                          <a:ln>
                            <a:noFill/>
                          </a:ln>
                          <a:solidFill>
                            <a:srgbClr val="2A6EBB"/>
                          </a:solidFill>
                          <a:effectLst/>
                          <a:uLnTx/>
                          <a:uFillTx/>
                          <a:latin typeface="Arial" charset="0"/>
                          <a:ea typeface="Arial" charset="0"/>
                          <a:cs typeface="Arial" charset="0"/>
                        </a:rPr>
                        <a:t>Maricopa - East</a:t>
                      </a:r>
                      <a:endParaRPr kumimoji="0" lang="fr-FR" altLang="en-US" sz="1100" b="1" i="0" u="none" strike="noStrike" kern="1200" cap="none" spc="0" normalizeH="0" baseline="0" noProof="0" dirty="0">
                        <a:ln>
                          <a:noFill/>
                        </a:ln>
                        <a:solidFill>
                          <a:srgbClr val="2A6EBB"/>
                        </a:solidFill>
                        <a:effectLst/>
                        <a:uLnTx/>
                        <a:uFillTx/>
                        <a:latin typeface="Times New Roman" charset="0"/>
                        <a:ea typeface="Arial" charset="0"/>
                        <a:cs typeface="Arial" charset="0"/>
                      </a:endParaRPr>
                    </a:p>
                    <a:p>
                      <a:pPr algn="l"/>
                      <a:r>
                        <a:rPr lang="en-US" sz="1100" b="0" i="0" dirty="0">
                          <a:solidFill>
                            <a:srgbClr val="333333"/>
                          </a:solidFill>
                          <a:effectLst/>
                          <a:latin typeface="Abel"/>
                        </a:rPr>
                        <a:t>735 North Gilbert Road Suite 134</a:t>
                      </a:r>
                    </a:p>
                    <a:p>
                      <a:pPr algn="l"/>
                      <a:r>
                        <a:rPr lang="en-US" sz="1100" b="0" i="0" dirty="0">
                          <a:solidFill>
                            <a:srgbClr val="333333"/>
                          </a:solidFill>
                          <a:effectLst/>
                          <a:latin typeface="Abel"/>
                        </a:rPr>
                        <a:t>Gilbert,</a:t>
                      </a:r>
                      <a:r>
                        <a:rPr lang="en-US" sz="1100" b="0" i="0" baseline="0" dirty="0">
                          <a:solidFill>
                            <a:srgbClr val="333333"/>
                          </a:solidFill>
                          <a:effectLst/>
                          <a:latin typeface="Abel"/>
                        </a:rPr>
                        <a:t> AZ 85234</a:t>
                      </a:r>
                      <a:endParaRPr lang="en-US" sz="1100" b="0" i="0" dirty="0">
                        <a:solidFill>
                          <a:srgbClr val="333333"/>
                        </a:solidFill>
                        <a:effectLst/>
                        <a:latin typeface="Abel"/>
                      </a:endParaRPr>
                    </a:p>
                    <a:p>
                      <a:pPr algn="l"/>
                      <a:r>
                        <a:rPr lang="en-US" sz="1100" b="0" i="0" dirty="0">
                          <a:solidFill>
                            <a:srgbClr val="333333"/>
                          </a:solidFill>
                          <a:effectLst/>
                          <a:latin typeface="Abel"/>
                        </a:rPr>
                        <a:t>Phone(602) 372-9700</a:t>
                      </a:r>
                    </a:p>
                    <a:p>
                      <a:endParaRPr lang="en-US" sz="1100" dirty="0"/>
                    </a:p>
                  </a:txBody>
                  <a:tcP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100" b="1" i="0" u="none" strike="noStrike" kern="1200" cap="none" spc="0" normalizeH="0" baseline="0" noProof="0" dirty="0">
                          <a:ln>
                            <a:noFill/>
                          </a:ln>
                          <a:solidFill>
                            <a:srgbClr val="2A6EBB"/>
                          </a:solidFill>
                          <a:effectLst/>
                          <a:uLnTx/>
                          <a:uFillTx/>
                          <a:latin typeface="Arial" charset="0"/>
                          <a:ea typeface="Arial" charset="0"/>
                          <a:cs typeface="Arial" charset="0"/>
                        </a:rPr>
                        <a:t>Maricopa - West</a:t>
                      </a:r>
                      <a:endParaRPr kumimoji="0" lang="fr-FR" altLang="en-US" sz="1100" b="1" i="0" u="none" strike="noStrike" kern="1200" cap="none" spc="0" normalizeH="0" baseline="0" noProof="0" dirty="0">
                        <a:ln>
                          <a:noFill/>
                        </a:ln>
                        <a:solidFill>
                          <a:srgbClr val="2A6EBB"/>
                        </a:solidFill>
                        <a:effectLst/>
                        <a:uLnTx/>
                        <a:uFillTx/>
                        <a:latin typeface="Times New Roman" charset="0"/>
                        <a:ea typeface="Arial" charset="0"/>
                        <a:cs typeface="Arial" charset="0"/>
                      </a:endParaRPr>
                    </a:p>
                    <a:p>
                      <a:pPr algn="l"/>
                      <a:r>
                        <a:rPr lang="en-US" sz="1100" b="0" i="0" dirty="0">
                          <a:solidFill>
                            <a:srgbClr val="333333"/>
                          </a:solidFill>
                          <a:effectLst/>
                          <a:latin typeface="Abel"/>
                        </a:rPr>
                        <a:t>1840 North 95th Avenue Suite 160</a:t>
                      </a:r>
                    </a:p>
                    <a:p>
                      <a:pPr algn="l"/>
                      <a:r>
                        <a:rPr lang="en-US" sz="1100" b="0" i="0" dirty="0">
                          <a:solidFill>
                            <a:srgbClr val="333333"/>
                          </a:solidFill>
                          <a:effectLst/>
                          <a:latin typeface="Abel"/>
                        </a:rPr>
                        <a:t>Phoenix, AZ85037</a:t>
                      </a:r>
                    </a:p>
                    <a:p>
                      <a:pPr algn="l"/>
                      <a:r>
                        <a:rPr lang="en-US" sz="1100" b="0" i="0" dirty="0">
                          <a:solidFill>
                            <a:srgbClr val="333333"/>
                          </a:solidFill>
                          <a:effectLst/>
                          <a:latin typeface="Abel"/>
                        </a:rPr>
                        <a:t>Phone(602) 372-4200</a:t>
                      </a:r>
                    </a:p>
                    <a:p>
                      <a:endParaRPr lang="en-US" sz="1100" dirty="0"/>
                    </a:p>
                  </a:txBody>
                  <a:tcPr>
                    <a:solidFill>
                      <a:schemeClr val="bg2"/>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950923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r>
              <a:rPr lang="en-US" dirty="0">
                <a:solidFill>
                  <a:schemeClr val="bg2"/>
                </a:solidFill>
              </a:rPr>
              <a:t>Copyright © 2018 ARIZONA@WORK</a:t>
            </a:r>
          </a:p>
        </p:txBody>
      </p:sp>
      <p:cxnSp>
        <p:nvCxnSpPr>
          <p:cNvPr id="16" name="Straight Connector 15"/>
          <p:cNvCxnSpPr/>
          <p:nvPr/>
        </p:nvCxnSpPr>
        <p:spPr>
          <a:xfrm>
            <a:off x="304800" y="1676400"/>
            <a:ext cx="86868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itle 1"/>
          <p:cNvSpPr txBox="1">
            <a:spLocks/>
          </p:cNvSpPr>
          <p:nvPr/>
        </p:nvSpPr>
        <p:spPr>
          <a:xfrm>
            <a:off x="223886" y="2438316"/>
            <a:ext cx="8691513" cy="3124284"/>
          </a:xfrm>
          <a:prstGeom prst="rect">
            <a:avLst/>
          </a:prstGeom>
        </p:spPr>
        <p:txBody>
          <a:bodyPr vert="horz" lIns="91440" tIns="45720" rIns="91440" bIns="45720" rtlCol="0" anchor="ctr">
            <a:noAutofit/>
          </a:bodyPr>
          <a:lstStyle>
            <a:lvl1pPr algn="l" defTabSz="914400" rtl="0" eaLnBrk="1" latinLnBrk="0" hangingPunct="1">
              <a:spcBef>
                <a:spcPct val="0"/>
              </a:spcBef>
              <a:buNone/>
              <a:defRPr sz="2400" b="1" kern="1200">
                <a:solidFill>
                  <a:schemeClr val="tx1"/>
                </a:solidFill>
                <a:latin typeface="+mj-lt"/>
                <a:ea typeface="+mj-ea"/>
                <a:cs typeface="+mj-cs"/>
              </a:defRPr>
            </a:lvl1pPr>
          </a:lstStyle>
          <a:p>
            <a:endParaRPr lang="en-US" sz="1600" b="0" dirty="0"/>
          </a:p>
        </p:txBody>
      </p:sp>
      <p:pic>
        <p:nvPicPr>
          <p:cNvPr id="10" name="Content Placeholder 6" descr="Arizona@Work: Innovative Workforce Solutions" title="Arizona@Work: Innovative Workforce Solutions"/>
          <p:cNvPicPr>
            <a:picLocks noChangeAspect="1"/>
          </p:cNvPicPr>
          <p:nvPr/>
        </p:nvPicPr>
        <p:blipFill>
          <a:blip r:embed="rId3"/>
          <a:stretch>
            <a:fillRect/>
          </a:stretch>
        </p:blipFill>
        <p:spPr>
          <a:xfrm>
            <a:off x="2018121" y="144966"/>
            <a:ext cx="5260158" cy="1455150"/>
          </a:xfrm>
          <a:prstGeom prst="rect">
            <a:avLst/>
          </a:prstGeom>
        </p:spPr>
      </p:pic>
      <p:sp>
        <p:nvSpPr>
          <p:cNvPr id="2" name="TextBox 1"/>
          <p:cNvSpPr txBox="1"/>
          <p:nvPr/>
        </p:nvSpPr>
        <p:spPr>
          <a:xfrm>
            <a:off x="493207" y="2209800"/>
            <a:ext cx="9144000" cy="2954655"/>
          </a:xfrm>
          <a:prstGeom prst="rect">
            <a:avLst/>
          </a:prstGeom>
          <a:noFill/>
        </p:spPr>
        <p:txBody>
          <a:bodyPr wrap="square" rtlCol="0">
            <a:spAutoFit/>
          </a:bodyPr>
          <a:lstStyle/>
          <a:p>
            <a:pPr algn="ctr">
              <a:spcBef>
                <a:spcPct val="0"/>
              </a:spcBef>
              <a:spcAft>
                <a:spcPts val="1200"/>
              </a:spcAft>
            </a:pPr>
            <a:r>
              <a:rPr lang="en-US" sz="2400" b="1" dirty="0">
                <a:solidFill>
                  <a:srgbClr val="0070C0"/>
                </a:solidFill>
              </a:rPr>
              <a:t>Who May Use ARIZONA@WORK Services?</a:t>
            </a:r>
          </a:p>
          <a:p>
            <a:pPr marL="0" lvl="1" indent="0">
              <a:buNone/>
            </a:pPr>
            <a:r>
              <a:rPr lang="en-US" dirty="0">
                <a:solidFill>
                  <a:srgbClr val="002060"/>
                </a:solidFill>
              </a:rPr>
              <a:t>Employers (all types of businesses)</a:t>
            </a:r>
          </a:p>
          <a:p>
            <a:pPr marL="0" lvl="1" indent="0">
              <a:buNone/>
            </a:pPr>
            <a:endParaRPr lang="en-US" dirty="0">
              <a:solidFill>
                <a:srgbClr val="002060"/>
              </a:solidFill>
            </a:endParaRPr>
          </a:p>
          <a:p>
            <a:pPr marL="0" lvl="1" indent="0">
              <a:buNone/>
            </a:pPr>
            <a:r>
              <a:rPr lang="en-US" dirty="0">
                <a:solidFill>
                  <a:srgbClr val="002060"/>
                </a:solidFill>
              </a:rPr>
              <a:t>Job Seekers</a:t>
            </a:r>
          </a:p>
          <a:p>
            <a:pPr lvl="1"/>
            <a:r>
              <a:rPr lang="en-US" sz="1600" dirty="0">
                <a:solidFill>
                  <a:srgbClr val="002060"/>
                </a:solidFill>
              </a:rPr>
              <a:t>Individuals aged 18 years and older</a:t>
            </a:r>
          </a:p>
          <a:p>
            <a:pPr lvl="1"/>
            <a:r>
              <a:rPr lang="en-US" sz="1600" dirty="0">
                <a:solidFill>
                  <a:srgbClr val="002060"/>
                </a:solidFill>
              </a:rPr>
              <a:t>In-School Youth (14-21 yrs) and Out-of-School Youth </a:t>
            </a:r>
            <a:r>
              <a:rPr lang="en-US" dirty="0">
                <a:solidFill>
                  <a:srgbClr val="002060"/>
                </a:solidFill>
              </a:rPr>
              <a:t>(16-24 yrs) </a:t>
            </a:r>
          </a:p>
          <a:p>
            <a:pPr lvl="1"/>
            <a:r>
              <a:rPr lang="en-US" sz="1600" dirty="0">
                <a:solidFill>
                  <a:srgbClr val="002060"/>
                </a:solidFill>
              </a:rPr>
              <a:t>Veterans</a:t>
            </a:r>
          </a:p>
          <a:p>
            <a:pPr lvl="1"/>
            <a:r>
              <a:rPr lang="en-US" sz="1600" dirty="0">
                <a:solidFill>
                  <a:srgbClr val="002060"/>
                </a:solidFill>
              </a:rPr>
              <a:t>Individuals with disabilities</a:t>
            </a:r>
          </a:p>
          <a:p>
            <a:pPr lvl="1"/>
            <a:r>
              <a:rPr lang="en-US" sz="1600" dirty="0">
                <a:solidFill>
                  <a:srgbClr val="002060"/>
                </a:solidFill>
              </a:rPr>
              <a:t>Individuals receiving TANF (cash assistance) or SNAP </a:t>
            </a:r>
          </a:p>
          <a:p>
            <a:pPr lvl="1"/>
            <a:r>
              <a:rPr lang="en-US" sz="1600" dirty="0">
                <a:solidFill>
                  <a:srgbClr val="002060"/>
                </a:solidFill>
              </a:rPr>
              <a:t>(food stamps)</a:t>
            </a:r>
          </a:p>
        </p:txBody>
      </p:sp>
    </p:spTree>
    <p:extLst>
      <p:ext uri="{BB962C8B-B14F-4D97-AF65-F5344CB8AC3E}">
        <p14:creationId xmlns:p14="http://schemas.microsoft.com/office/powerpoint/2010/main" val="130173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4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42901"/>
            <a:ext cx="8229600" cy="381000"/>
          </a:xfrm>
        </p:spPr>
        <p:txBody>
          <a:bodyPr/>
          <a:lstStyle/>
          <a:p>
            <a:r>
              <a:rPr lang="en-US" sz="2800" dirty="0">
                <a:solidFill>
                  <a:srgbClr val="002060"/>
                </a:solidFill>
              </a:rPr>
              <a:t>SERVICES FOR EMPLOYERS</a:t>
            </a:r>
          </a:p>
        </p:txBody>
      </p:sp>
      <p:sp>
        <p:nvSpPr>
          <p:cNvPr id="3" name="Slide Number Placeholder 2"/>
          <p:cNvSpPr>
            <a:spLocks noGrp="1"/>
          </p:cNvSpPr>
          <p:nvPr>
            <p:ph type="sldNum" sz="quarter" idx="4"/>
          </p:nvPr>
        </p:nvSpPr>
        <p:spPr/>
        <p:txBody>
          <a:bodyPr/>
          <a:lstStyle/>
          <a:p>
            <a:r>
              <a:rPr lang="en-US" dirty="0">
                <a:solidFill>
                  <a:schemeClr val="bg2"/>
                </a:solidFill>
              </a:rPr>
              <a:t>Copyright © 2018 ARIZONA@WORK</a:t>
            </a:r>
          </a:p>
        </p:txBody>
      </p:sp>
      <p:sp>
        <p:nvSpPr>
          <p:cNvPr id="4" name="Rectangle 3"/>
          <p:cNvSpPr/>
          <p:nvPr/>
        </p:nvSpPr>
        <p:spPr>
          <a:xfrm>
            <a:off x="284375" y="1244008"/>
            <a:ext cx="5608099" cy="677108"/>
          </a:xfrm>
          <a:prstGeom prst="rect">
            <a:avLst/>
          </a:prstGeom>
        </p:spPr>
        <p:txBody>
          <a:bodyPr wrap="square">
            <a:spAutoFit/>
          </a:bodyPr>
          <a:lstStyle/>
          <a:p>
            <a:r>
              <a:rPr lang="en-US" sz="1900" b="1" dirty="0">
                <a:solidFill>
                  <a:schemeClr val="accent6"/>
                </a:solidFill>
                <a:latin typeface="+mj-lt"/>
              </a:rPr>
              <a:t>ARIZONA@WORK partners with employers </a:t>
            </a:r>
          </a:p>
          <a:p>
            <a:r>
              <a:rPr lang="en-US" sz="1900" b="1" dirty="0">
                <a:solidFill>
                  <a:schemeClr val="accent6"/>
                </a:solidFill>
                <a:latin typeface="+mj-lt"/>
              </a:rPr>
              <a:t>to meet their workforce needs</a:t>
            </a:r>
          </a:p>
        </p:txBody>
      </p:sp>
      <p:cxnSp>
        <p:nvCxnSpPr>
          <p:cNvPr id="5" name="Straight Connector 4"/>
          <p:cNvCxnSpPr/>
          <p:nvPr/>
        </p:nvCxnSpPr>
        <p:spPr>
          <a:xfrm>
            <a:off x="381000" y="914400"/>
            <a:ext cx="50292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16351" y="3059507"/>
            <a:ext cx="5344148" cy="2308324"/>
          </a:xfrm>
          <a:prstGeom prst="rect">
            <a:avLst/>
          </a:prstGeom>
        </p:spPr>
        <p:txBody>
          <a:bodyPr wrap="square">
            <a:spAutoFit/>
          </a:bodyPr>
          <a:lstStyle/>
          <a:p>
            <a:r>
              <a:rPr lang="en-US" b="1" dirty="0">
                <a:solidFill>
                  <a:srgbClr val="333333"/>
                </a:solidFill>
                <a:latin typeface="+mj-lt"/>
              </a:rPr>
              <a:t>CUSTOMIZED RECRUITMENT </a:t>
            </a:r>
          </a:p>
          <a:p>
            <a:endParaRPr lang="en-US" b="1" dirty="0">
              <a:solidFill>
                <a:srgbClr val="333333"/>
              </a:solidFill>
              <a:latin typeface="+mj-lt"/>
            </a:endParaRPr>
          </a:p>
          <a:p>
            <a:pPr marL="742950" lvl="1" indent="-285750">
              <a:buFont typeface="Arial" panose="020B0604020202020204" pitchFamily="34" charset="0"/>
              <a:buChar char="•"/>
            </a:pPr>
            <a:r>
              <a:rPr lang="en-US" i="0" dirty="0">
                <a:solidFill>
                  <a:srgbClr val="333333"/>
                </a:solidFill>
                <a:effectLst/>
                <a:latin typeface="+mj-lt"/>
              </a:rPr>
              <a:t>Job Posting on Arizona Job Connection</a:t>
            </a:r>
          </a:p>
          <a:p>
            <a:pPr marL="742950" lvl="1" indent="-285750">
              <a:buFont typeface="Arial" panose="020B0604020202020204" pitchFamily="34" charset="0"/>
              <a:buChar char="•"/>
            </a:pPr>
            <a:r>
              <a:rPr lang="en-US" dirty="0">
                <a:solidFill>
                  <a:srgbClr val="333333"/>
                </a:solidFill>
                <a:latin typeface="+mj-lt"/>
              </a:rPr>
              <a:t>Candidate Matching and Pre-Screening</a:t>
            </a:r>
          </a:p>
          <a:p>
            <a:pPr marL="742950" lvl="1" indent="-285750">
              <a:buFont typeface="Arial" panose="020B0604020202020204" pitchFamily="34" charset="0"/>
              <a:buChar char="•"/>
            </a:pPr>
            <a:r>
              <a:rPr lang="en-US" i="0" dirty="0">
                <a:solidFill>
                  <a:srgbClr val="333333"/>
                </a:solidFill>
                <a:effectLst/>
                <a:latin typeface="+mj-lt"/>
              </a:rPr>
              <a:t>Skills Assessment to identify qualified applicants</a:t>
            </a:r>
          </a:p>
          <a:p>
            <a:pPr marL="742950" lvl="1" indent="-285750">
              <a:buFont typeface="Arial" panose="020B0604020202020204" pitchFamily="34" charset="0"/>
              <a:buChar char="•"/>
            </a:pPr>
            <a:r>
              <a:rPr lang="en-US" dirty="0">
                <a:solidFill>
                  <a:srgbClr val="333333"/>
                </a:solidFill>
                <a:latin typeface="+mj-lt"/>
              </a:rPr>
              <a:t>Hiring Events</a:t>
            </a:r>
          </a:p>
          <a:p>
            <a:pPr marL="742950" lvl="1" indent="-285750">
              <a:buFont typeface="Arial" panose="020B0604020202020204" pitchFamily="34" charset="0"/>
              <a:buChar char="•"/>
            </a:pPr>
            <a:r>
              <a:rPr lang="en-US" dirty="0">
                <a:solidFill>
                  <a:srgbClr val="333333"/>
                </a:solidFill>
                <a:latin typeface="+mj-lt"/>
              </a:rPr>
              <a:t>Special Recruitment Services </a:t>
            </a:r>
            <a:endParaRPr lang="en-US" i="0" dirty="0">
              <a:solidFill>
                <a:srgbClr val="333333"/>
              </a:solidFill>
              <a:effectLst/>
              <a:latin typeface="+mj-lt"/>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0499" y="152400"/>
            <a:ext cx="3231101" cy="2387000"/>
          </a:xfrm>
          <a:prstGeom prst="rect">
            <a:avLst/>
          </a:prstGeom>
        </p:spPr>
      </p:pic>
    </p:spTree>
    <p:extLst>
      <p:ext uri="{BB962C8B-B14F-4D97-AF65-F5344CB8AC3E}">
        <p14:creationId xmlns:p14="http://schemas.microsoft.com/office/powerpoint/2010/main" val="16780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25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25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1000"/>
                                        <p:tgtEl>
                                          <p:spTgt spid="6">
                                            <p:txEl>
                                              <p:pRg st="2" end="2"/>
                                            </p:txEl>
                                          </p:spTgt>
                                        </p:tgtEl>
                                      </p:cBhvr>
                                    </p:animEffect>
                                    <p:anim calcmode="lin" valueType="num">
                                      <p:cBhvr>
                                        <p:cTn id="1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25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1000"/>
                                        <p:tgtEl>
                                          <p:spTgt spid="6">
                                            <p:txEl>
                                              <p:pRg st="3" end="3"/>
                                            </p:txEl>
                                          </p:spTgt>
                                        </p:tgtEl>
                                      </p:cBhvr>
                                    </p:animEffect>
                                    <p:anim calcmode="lin" valueType="num">
                                      <p:cBhvr>
                                        <p:cTn id="1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25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1000"/>
                                        <p:tgtEl>
                                          <p:spTgt spid="6">
                                            <p:txEl>
                                              <p:pRg st="4" end="4"/>
                                            </p:txEl>
                                          </p:spTgt>
                                        </p:tgtEl>
                                      </p:cBhvr>
                                    </p:animEffect>
                                    <p:anim calcmode="lin" valueType="num">
                                      <p:cBhvr>
                                        <p:cTn id="23"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25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1000"/>
                                        <p:tgtEl>
                                          <p:spTgt spid="6">
                                            <p:txEl>
                                              <p:pRg st="5" end="5"/>
                                            </p:txEl>
                                          </p:spTgt>
                                        </p:tgtEl>
                                      </p:cBhvr>
                                    </p:animEffect>
                                    <p:anim calcmode="lin" valueType="num">
                                      <p:cBhvr>
                                        <p:cTn id="28"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25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1000"/>
                                        <p:tgtEl>
                                          <p:spTgt spid="6">
                                            <p:txEl>
                                              <p:pRg st="6" end="6"/>
                                            </p:txEl>
                                          </p:spTgt>
                                        </p:tgtEl>
                                      </p:cBhvr>
                                    </p:animEffect>
                                    <p:anim calcmode="lin" valueType="num">
                                      <p:cBhvr>
                                        <p:cTn id="33"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229600" cy="381000"/>
          </a:xfrm>
        </p:spPr>
        <p:txBody>
          <a:bodyPr/>
          <a:lstStyle/>
          <a:p>
            <a:r>
              <a:rPr lang="en-US" sz="2800" dirty="0">
                <a:solidFill>
                  <a:srgbClr val="002060"/>
                </a:solidFill>
              </a:rPr>
              <a:t>SERVICES FOR JOB SEEKERS </a:t>
            </a:r>
          </a:p>
        </p:txBody>
      </p:sp>
      <p:sp>
        <p:nvSpPr>
          <p:cNvPr id="4" name="Content Placeholder 3"/>
          <p:cNvSpPr>
            <a:spLocks noGrp="1"/>
          </p:cNvSpPr>
          <p:nvPr>
            <p:ph idx="12"/>
          </p:nvPr>
        </p:nvSpPr>
        <p:spPr>
          <a:xfrm>
            <a:off x="381000" y="1152507"/>
            <a:ext cx="8382000" cy="4626197"/>
          </a:xfrm>
        </p:spPr>
        <p:txBody>
          <a:bodyPr/>
          <a:lstStyle/>
          <a:p>
            <a:pPr marL="0" indent="0"/>
            <a:r>
              <a:rPr lang="en-US" altLang="en-US" sz="2400" b="1" dirty="0">
                <a:solidFill>
                  <a:schemeClr val="accent6"/>
                </a:solidFill>
                <a:ea typeface="ヒラギノ角ゴ Pro W3" charset="-128"/>
                <a:cs typeface="Times New Roman" panose="02020603050405020304" pitchFamily="18" charset="0"/>
              </a:rPr>
              <a:t>ARIZONA@WORK</a:t>
            </a:r>
            <a:r>
              <a:rPr lang="en-US" sz="2400" b="1" dirty="0">
                <a:solidFill>
                  <a:schemeClr val="accent6"/>
                </a:solidFill>
              </a:rPr>
              <a:t> offers an array of services that are tailored to meet the unique needs of the individual </a:t>
            </a:r>
          </a:p>
          <a:p>
            <a:pPr marL="57150" indent="0"/>
            <a:endParaRPr lang="en-US" sz="2400" dirty="0">
              <a:solidFill>
                <a:srgbClr val="002060"/>
              </a:solidFill>
            </a:endParaRPr>
          </a:p>
          <a:p>
            <a:pPr marL="57150" indent="0"/>
            <a:r>
              <a:rPr lang="en-US" b="1" dirty="0">
                <a:solidFill>
                  <a:srgbClr val="002060"/>
                </a:solidFill>
              </a:rPr>
              <a:t>Services* for job seekers may include: </a:t>
            </a:r>
          </a:p>
          <a:p>
            <a:pPr marL="57150" indent="0"/>
            <a:endParaRPr lang="en-US" sz="1050" dirty="0">
              <a:solidFill>
                <a:srgbClr val="002060"/>
              </a:solidFill>
            </a:endParaRPr>
          </a:p>
          <a:p>
            <a:pPr lvl="1"/>
            <a:r>
              <a:rPr lang="en-US" dirty="0">
                <a:solidFill>
                  <a:srgbClr val="002060"/>
                </a:solidFill>
              </a:rPr>
              <a:t>Job search assistance</a:t>
            </a:r>
          </a:p>
          <a:p>
            <a:pPr lvl="1"/>
            <a:r>
              <a:rPr lang="en-US" dirty="0">
                <a:solidFill>
                  <a:srgbClr val="002060"/>
                </a:solidFill>
              </a:rPr>
              <a:t>Referral to employment opportunities</a:t>
            </a:r>
          </a:p>
          <a:p>
            <a:pPr lvl="1"/>
            <a:r>
              <a:rPr lang="en-US" dirty="0">
                <a:solidFill>
                  <a:srgbClr val="002060"/>
                </a:solidFill>
              </a:rPr>
              <a:t>Skill and career interest assessments </a:t>
            </a:r>
          </a:p>
          <a:p>
            <a:pPr lvl="1"/>
            <a:r>
              <a:rPr lang="en-US" dirty="0">
                <a:solidFill>
                  <a:srgbClr val="002060"/>
                </a:solidFill>
              </a:rPr>
              <a:t>Skills upgrade such as certification and training </a:t>
            </a:r>
          </a:p>
          <a:p>
            <a:pPr lvl="1"/>
            <a:r>
              <a:rPr lang="en-US" dirty="0" err="1">
                <a:solidFill>
                  <a:srgbClr val="002060"/>
                </a:solidFill>
              </a:rPr>
              <a:t>R</a:t>
            </a:r>
            <a:r>
              <a:rPr lang="en-US" dirty="0" err="1">
                <a:solidFill>
                  <a:srgbClr val="002060"/>
                </a:solidFill>
                <a:cs typeface="Times New Roman" pitchFamily="18" charset="0"/>
              </a:rPr>
              <a:t>esumé</a:t>
            </a:r>
            <a:r>
              <a:rPr lang="en-US" dirty="0">
                <a:solidFill>
                  <a:srgbClr val="002060"/>
                </a:solidFill>
              </a:rPr>
              <a:t> review and development </a:t>
            </a:r>
          </a:p>
          <a:p>
            <a:pPr lvl="1"/>
            <a:r>
              <a:rPr lang="en-US" dirty="0">
                <a:solidFill>
                  <a:srgbClr val="002060"/>
                </a:solidFill>
              </a:rPr>
              <a:t>Interview preparation</a:t>
            </a:r>
          </a:p>
          <a:p>
            <a:pPr lvl="1"/>
            <a:r>
              <a:rPr lang="en-US" dirty="0">
                <a:solidFill>
                  <a:srgbClr val="002060"/>
                </a:solidFill>
              </a:rPr>
              <a:t>Career Training and Certifications</a:t>
            </a:r>
          </a:p>
          <a:p>
            <a:pPr lvl="1"/>
            <a:r>
              <a:rPr lang="en-US" dirty="0">
                <a:solidFill>
                  <a:srgbClr val="002060"/>
                </a:solidFill>
              </a:rPr>
              <a:t>Apprenticeship opportunities </a:t>
            </a:r>
          </a:p>
          <a:p>
            <a:pPr lvl="1"/>
            <a:endParaRPr lang="en-US" dirty="0">
              <a:solidFill>
                <a:srgbClr val="002060"/>
              </a:solidFill>
            </a:endParaRPr>
          </a:p>
          <a:p>
            <a:pPr indent="-285750">
              <a:buFont typeface="Arial" panose="020B0604020202020204" pitchFamily="34" charset="0"/>
              <a:buChar char="•"/>
            </a:pPr>
            <a:endParaRPr lang="en-US" dirty="0">
              <a:solidFill>
                <a:srgbClr val="002060"/>
              </a:solidFill>
            </a:endParaRPr>
          </a:p>
          <a:p>
            <a:pPr marL="57150" indent="0"/>
            <a:endParaRPr lang="en-US" dirty="0">
              <a:solidFill>
                <a:srgbClr val="002060"/>
              </a:solidFill>
            </a:endParaRPr>
          </a:p>
        </p:txBody>
      </p:sp>
      <p:sp>
        <p:nvSpPr>
          <p:cNvPr id="5" name="Slide Number Placeholder 4"/>
          <p:cNvSpPr>
            <a:spLocks noGrp="1"/>
          </p:cNvSpPr>
          <p:nvPr>
            <p:ph type="sldNum" sz="quarter" idx="4"/>
          </p:nvPr>
        </p:nvSpPr>
        <p:spPr/>
        <p:txBody>
          <a:bodyPr/>
          <a:lstStyle/>
          <a:p>
            <a:r>
              <a:rPr lang="en-US" dirty="0">
                <a:solidFill>
                  <a:schemeClr val="bg2"/>
                </a:solidFill>
              </a:rPr>
              <a:t>Copyright © 2018 ARIZONA@WORK</a:t>
            </a:r>
          </a:p>
        </p:txBody>
      </p:sp>
      <p:cxnSp>
        <p:nvCxnSpPr>
          <p:cNvPr id="6" name="Straight Connector 5"/>
          <p:cNvCxnSpPr/>
          <p:nvPr/>
        </p:nvCxnSpPr>
        <p:spPr>
          <a:xfrm>
            <a:off x="304800" y="990600"/>
            <a:ext cx="86868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a:xfrm>
            <a:off x="533400" y="5052673"/>
            <a:ext cx="5715000" cy="716534"/>
          </a:xfrm>
          <a:prstGeom prst="rect">
            <a:avLst/>
          </a:prstGeom>
        </p:spPr>
        <p:txBody>
          <a:bodyPr vert="horz" lIns="91440" tIns="45720" rIns="91440" bIns="45720" rtlCol="0" anchor="ctr">
            <a:noAutofit/>
          </a:bodyPr>
          <a:lstStyle>
            <a:lvl1pPr algn="l" defTabSz="914400" rtl="0" eaLnBrk="1" latinLnBrk="0" hangingPunct="1">
              <a:spcBef>
                <a:spcPct val="0"/>
              </a:spcBef>
              <a:buNone/>
              <a:defRPr sz="2400" b="1" kern="1200">
                <a:solidFill>
                  <a:schemeClr val="tx1"/>
                </a:solidFill>
                <a:latin typeface="+mj-lt"/>
                <a:ea typeface="+mj-ea"/>
                <a:cs typeface="+mj-cs"/>
              </a:defRPr>
            </a:lvl1pPr>
          </a:lstStyle>
          <a:p>
            <a:pPr>
              <a:spcAft>
                <a:spcPts val="1200"/>
              </a:spcAft>
            </a:pPr>
            <a:endParaRPr lang="en-US" altLang="en-US" dirty="0">
              <a:solidFill>
                <a:srgbClr val="002060"/>
              </a:solidFill>
              <a:latin typeface="Arial Narrow" panose="020B0606020202030204" pitchFamily="34" charset="0"/>
              <a:ea typeface="ヒラギノ角ゴ Pro W3" charset="-128"/>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3257701"/>
            <a:ext cx="2133600" cy="2133600"/>
          </a:xfrm>
          <a:prstGeom prst="rect">
            <a:avLst/>
          </a:prstGeom>
        </p:spPr>
      </p:pic>
      <p:sp>
        <p:nvSpPr>
          <p:cNvPr id="8" name="TextBox 7">
            <a:extLst>
              <a:ext uri="{FF2B5EF4-FFF2-40B4-BE49-F238E27FC236}">
                <a16:creationId xmlns:a16="http://schemas.microsoft.com/office/drawing/2014/main" id="{4D7BD7B2-E2A1-4414-A9F9-AB3EA4A36F05}"/>
              </a:ext>
            </a:extLst>
          </p:cNvPr>
          <p:cNvSpPr txBox="1"/>
          <p:nvPr/>
        </p:nvSpPr>
        <p:spPr>
          <a:xfrm>
            <a:off x="304800" y="5931105"/>
            <a:ext cx="5943600" cy="307777"/>
          </a:xfrm>
          <a:prstGeom prst="rect">
            <a:avLst/>
          </a:prstGeom>
          <a:noFill/>
        </p:spPr>
        <p:txBody>
          <a:bodyPr wrap="square" rtlCol="0">
            <a:spAutoFit/>
          </a:bodyPr>
          <a:lstStyle/>
          <a:p>
            <a:r>
              <a:rPr lang="en-US" sz="1400" dirty="0">
                <a:solidFill>
                  <a:srgbClr val="002060"/>
                </a:solidFill>
              </a:rPr>
              <a:t>*Services vary depending on program eligibility.</a:t>
            </a:r>
          </a:p>
        </p:txBody>
      </p:sp>
    </p:spTree>
    <p:extLst>
      <p:ext uri="{BB962C8B-B14F-4D97-AF65-F5344CB8AC3E}">
        <p14:creationId xmlns:p14="http://schemas.microsoft.com/office/powerpoint/2010/main" val="353498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25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25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1000"/>
                                        <p:tgtEl>
                                          <p:spTgt spid="4">
                                            <p:txEl>
                                              <p:pRg st="4" end="4"/>
                                            </p:txEl>
                                          </p:spTgt>
                                        </p:tgtEl>
                                      </p:cBhvr>
                                    </p:animEffect>
                                    <p:anim calcmode="lin" valueType="num">
                                      <p:cBhvr>
                                        <p:cTn id="1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25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fade">
                                      <p:cBhvr>
                                        <p:cTn id="17" dur="1000"/>
                                        <p:tgtEl>
                                          <p:spTgt spid="4">
                                            <p:txEl>
                                              <p:pRg st="5" end="5"/>
                                            </p:txEl>
                                          </p:spTgt>
                                        </p:tgtEl>
                                      </p:cBhvr>
                                    </p:animEffect>
                                    <p:anim calcmode="lin" valueType="num">
                                      <p:cBhvr>
                                        <p:cTn id="1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5" end="5"/>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25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1000"/>
                                        <p:tgtEl>
                                          <p:spTgt spid="4">
                                            <p:txEl>
                                              <p:pRg st="6" end="6"/>
                                            </p:txEl>
                                          </p:spTgt>
                                        </p:tgtEl>
                                      </p:cBhvr>
                                    </p:animEffect>
                                    <p:anim calcmode="lin" valueType="num">
                                      <p:cBhvr>
                                        <p:cTn id="2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6" end="6"/>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25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fade">
                                      <p:cBhvr>
                                        <p:cTn id="27" dur="1000"/>
                                        <p:tgtEl>
                                          <p:spTgt spid="4">
                                            <p:txEl>
                                              <p:pRg st="7" end="7"/>
                                            </p:txEl>
                                          </p:spTgt>
                                        </p:tgtEl>
                                      </p:cBhvr>
                                    </p:animEffect>
                                    <p:anim calcmode="lin" valueType="num">
                                      <p:cBhvr>
                                        <p:cTn id="28"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7" end="7"/>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250"/>
                                  </p:stCondLst>
                                  <p:childTnLst>
                                    <p:set>
                                      <p:cBhvr>
                                        <p:cTn id="31" dur="1" fill="hold">
                                          <p:stCondLst>
                                            <p:cond delay="0"/>
                                          </p:stCondLst>
                                        </p:cTn>
                                        <p:tgtEl>
                                          <p:spTgt spid="4">
                                            <p:txEl>
                                              <p:pRg st="8" end="8"/>
                                            </p:txEl>
                                          </p:spTgt>
                                        </p:tgtEl>
                                        <p:attrNameLst>
                                          <p:attrName>style.visibility</p:attrName>
                                        </p:attrNameLst>
                                      </p:cBhvr>
                                      <p:to>
                                        <p:strVal val="visible"/>
                                      </p:to>
                                    </p:set>
                                    <p:animEffect transition="in" filter="fade">
                                      <p:cBhvr>
                                        <p:cTn id="32" dur="1000"/>
                                        <p:tgtEl>
                                          <p:spTgt spid="4">
                                            <p:txEl>
                                              <p:pRg st="8" end="8"/>
                                            </p:txEl>
                                          </p:spTgt>
                                        </p:tgtEl>
                                      </p:cBhvr>
                                    </p:animEffect>
                                    <p:anim calcmode="lin" valueType="num">
                                      <p:cBhvr>
                                        <p:cTn id="33"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8" end="8"/>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250"/>
                                  </p:stCondLst>
                                  <p:childTnLst>
                                    <p:set>
                                      <p:cBhvr>
                                        <p:cTn id="36" dur="1" fill="hold">
                                          <p:stCondLst>
                                            <p:cond delay="0"/>
                                          </p:stCondLst>
                                        </p:cTn>
                                        <p:tgtEl>
                                          <p:spTgt spid="4">
                                            <p:txEl>
                                              <p:pRg st="9" end="9"/>
                                            </p:txEl>
                                          </p:spTgt>
                                        </p:tgtEl>
                                        <p:attrNameLst>
                                          <p:attrName>style.visibility</p:attrName>
                                        </p:attrNameLst>
                                      </p:cBhvr>
                                      <p:to>
                                        <p:strVal val="visible"/>
                                      </p:to>
                                    </p:set>
                                    <p:animEffect transition="in" filter="fade">
                                      <p:cBhvr>
                                        <p:cTn id="37" dur="1000"/>
                                        <p:tgtEl>
                                          <p:spTgt spid="4">
                                            <p:txEl>
                                              <p:pRg st="9" end="9"/>
                                            </p:txEl>
                                          </p:spTgt>
                                        </p:tgtEl>
                                      </p:cBhvr>
                                    </p:animEffect>
                                    <p:anim calcmode="lin" valueType="num">
                                      <p:cBhvr>
                                        <p:cTn id="38"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9" end="9"/>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1250"/>
                                  </p:stCondLst>
                                  <p:childTnLst>
                                    <p:set>
                                      <p:cBhvr>
                                        <p:cTn id="41" dur="1" fill="hold">
                                          <p:stCondLst>
                                            <p:cond delay="0"/>
                                          </p:stCondLst>
                                        </p:cTn>
                                        <p:tgtEl>
                                          <p:spTgt spid="4">
                                            <p:txEl>
                                              <p:pRg st="10" end="10"/>
                                            </p:txEl>
                                          </p:spTgt>
                                        </p:tgtEl>
                                        <p:attrNameLst>
                                          <p:attrName>style.visibility</p:attrName>
                                        </p:attrNameLst>
                                      </p:cBhvr>
                                      <p:to>
                                        <p:strVal val="visible"/>
                                      </p:to>
                                    </p:set>
                                    <p:animEffect transition="in" filter="fade">
                                      <p:cBhvr>
                                        <p:cTn id="42" dur="1000"/>
                                        <p:tgtEl>
                                          <p:spTgt spid="4">
                                            <p:txEl>
                                              <p:pRg st="10" end="10"/>
                                            </p:txEl>
                                          </p:spTgt>
                                        </p:tgtEl>
                                      </p:cBhvr>
                                    </p:animEffect>
                                    <p:anim calcmode="lin" valueType="num">
                                      <p:cBhvr>
                                        <p:cTn id="43"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10" end="10"/>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1250"/>
                                  </p:stCondLst>
                                  <p:childTnLst>
                                    <p:set>
                                      <p:cBhvr>
                                        <p:cTn id="46" dur="1" fill="hold">
                                          <p:stCondLst>
                                            <p:cond delay="0"/>
                                          </p:stCondLst>
                                        </p:cTn>
                                        <p:tgtEl>
                                          <p:spTgt spid="4">
                                            <p:txEl>
                                              <p:pRg st="11" end="11"/>
                                            </p:txEl>
                                          </p:spTgt>
                                        </p:tgtEl>
                                        <p:attrNameLst>
                                          <p:attrName>style.visibility</p:attrName>
                                        </p:attrNameLst>
                                      </p:cBhvr>
                                      <p:to>
                                        <p:strVal val="visible"/>
                                      </p:to>
                                    </p:set>
                                    <p:animEffect transition="in" filter="fade">
                                      <p:cBhvr>
                                        <p:cTn id="47" dur="1000"/>
                                        <p:tgtEl>
                                          <p:spTgt spid="4">
                                            <p:txEl>
                                              <p:pRg st="11" end="11"/>
                                            </p:txEl>
                                          </p:spTgt>
                                        </p:tgtEl>
                                      </p:cBhvr>
                                    </p:animEffect>
                                    <p:anim calcmode="lin" valueType="num">
                                      <p:cBhvr>
                                        <p:cTn id="48"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16" y="498836"/>
            <a:ext cx="8610600" cy="381000"/>
          </a:xfrm>
        </p:spPr>
        <p:txBody>
          <a:bodyPr/>
          <a:lstStyle/>
          <a:p>
            <a:r>
              <a:rPr lang="en-US" sz="2800" dirty="0">
                <a:solidFill>
                  <a:srgbClr val="002060"/>
                </a:solidFill>
              </a:rPr>
              <a:t>MODERN SERVICES FOR TODAY’S JOB SEEKER</a:t>
            </a:r>
          </a:p>
        </p:txBody>
      </p:sp>
      <p:sp>
        <p:nvSpPr>
          <p:cNvPr id="3" name="Content Placeholder 2"/>
          <p:cNvSpPr>
            <a:spLocks noGrp="1"/>
          </p:cNvSpPr>
          <p:nvPr>
            <p:ph idx="1"/>
          </p:nvPr>
        </p:nvSpPr>
        <p:spPr>
          <a:xfrm>
            <a:off x="293016" y="1078172"/>
            <a:ext cx="8229600" cy="4114800"/>
          </a:xfrm>
        </p:spPr>
        <p:txBody>
          <a:bodyPr/>
          <a:lstStyle/>
          <a:p>
            <a:pPr>
              <a:lnSpc>
                <a:spcPct val="150000"/>
              </a:lnSpc>
              <a:buFont typeface="Arial" panose="020B0604020202020204" pitchFamily="34" charset="0"/>
              <a:buChar char="•"/>
            </a:pPr>
            <a:r>
              <a:rPr lang="en-US" sz="2000" dirty="0">
                <a:solidFill>
                  <a:srgbClr val="002060"/>
                </a:solidFill>
              </a:rPr>
              <a:t>Discover </a:t>
            </a:r>
            <a:r>
              <a:rPr lang="en-US" sz="2000" b="1" dirty="0">
                <a:solidFill>
                  <a:schemeClr val="accent6"/>
                </a:solidFill>
              </a:rPr>
              <a:t>career passion </a:t>
            </a:r>
            <a:endParaRPr lang="en-US" sz="2000" dirty="0">
              <a:solidFill>
                <a:srgbClr val="002060"/>
              </a:solidFill>
            </a:endParaRPr>
          </a:p>
          <a:p>
            <a:pPr>
              <a:lnSpc>
                <a:spcPct val="150000"/>
              </a:lnSpc>
              <a:buFont typeface="Arial" panose="020B0604020202020204" pitchFamily="34" charset="0"/>
              <a:buChar char="•"/>
            </a:pPr>
            <a:r>
              <a:rPr lang="en-US" sz="2000" dirty="0">
                <a:solidFill>
                  <a:srgbClr val="002060"/>
                </a:solidFill>
              </a:rPr>
              <a:t>Create an </a:t>
            </a:r>
            <a:r>
              <a:rPr lang="en-US" sz="2000" b="1" dirty="0">
                <a:solidFill>
                  <a:schemeClr val="accent6"/>
                </a:solidFill>
              </a:rPr>
              <a:t>employment plan </a:t>
            </a:r>
            <a:endParaRPr lang="en-US" sz="1000" b="1" dirty="0">
              <a:solidFill>
                <a:schemeClr val="accent6"/>
              </a:solidFill>
            </a:endParaRPr>
          </a:p>
          <a:p>
            <a:pPr>
              <a:lnSpc>
                <a:spcPct val="150000"/>
              </a:lnSpc>
              <a:buFont typeface="Arial" panose="020B0604020202020204" pitchFamily="34" charset="0"/>
              <a:buChar char="•"/>
            </a:pPr>
            <a:r>
              <a:rPr lang="en-US" sz="2000" dirty="0">
                <a:solidFill>
                  <a:srgbClr val="002060"/>
                </a:solidFill>
              </a:rPr>
              <a:t>Registration in our job search database – </a:t>
            </a:r>
          </a:p>
          <a:p>
            <a:pPr marL="0" indent="0">
              <a:lnSpc>
                <a:spcPct val="150000"/>
              </a:lnSpc>
            </a:pPr>
            <a:r>
              <a:rPr lang="en-US" sz="2000" b="1" dirty="0">
                <a:solidFill>
                  <a:srgbClr val="002060"/>
                </a:solidFill>
              </a:rPr>
              <a:t>     </a:t>
            </a:r>
            <a:r>
              <a:rPr lang="en-US" sz="2000" b="1" dirty="0">
                <a:solidFill>
                  <a:schemeClr val="accent6"/>
                </a:solidFill>
              </a:rPr>
              <a:t>Arizona Job Connection (AJC)</a:t>
            </a:r>
          </a:p>
          <a:p>
            <a:pPr marL="0" indent="0"/>
            <a:r>
              <a:rPr lang="en-US" sz="2000" b="1" dirty="0">
                <a:solidFill>
                  <a:schemeClr val="accent6"/>
                </a:solidFill>
              </a:rPr>
              <a:t>      </a:t>
            </a:r>
            <a:r>
              <a:rPr lang="en-US" b="1" u="sng" dirty="0">
                <a:solidFill>
                  <a:schemeClr val="accent4"/>
                </a:solidFill>
                <a:hlinkClick r:id="rId3"/>
              </a:rPr>
              <a:t>www.azjobconnection.gov</a:t>
            </a:r>
            <a:endParaRPr lang="en-US" b="1" u="sng" dirty="0">
              <a:solidFill>
                <a:schemeClr val="accent4"/>
              </a:solidFill>
            </a:endParaRPr>
          </a:p>
          <a:p>
            <a:pPr marL="0" indent="0" algn="ctr"/>
            <a:endParaRPr lang="en-US" sz="1000" dirty="0">
              <a:solidFill>
                <a:schemeClr val="tx1">
                  <a:lumMod val="75000"/>
                </a:schemeClr>
              </a:solidFill>
            </a:endParaRPr>
          </a:p>
          <a:p>
            <a:pPr>
              <a:lnSpc>
                <a:spcPct val="150000"/>
              </a:lnSpc>
              <a:buFont typeface="Arial" panose="020B0604020202020204" pitchFamily="34" charset="0"/>
              <a:buChar char="•"/>
            </a:pPr>
            <a:r>
              <a:rPr lang="en-US" sz="2000" dirty="0">
                <a:solidFill>
                  <a:srgbClr val="002060"/>
                </a:solidFill>
              </a:rPr>
              <a:t>Utilize our </a:t>
            </a:r>
            <a:r>
              <a:rPr lang="en-US" sz="2000" b="1" dirty="0">
                <a:solidFill>
                  <a:schemeClr val="accent6"/>
                </a:solidFill>
              </a:rPr>
              <a:t>Resource Rooms </a:t>
            </a:r>
            <a:r>
              <a:rPr lang="en-US" sz="2000" dirty="0"/>
              <a:t>for job searching, job search assistance, faxing, printing, and more. </a:t>
            </a:r>
            <a:endParaRPr lang="en-US" sz="1000" dirty="0"/>
          </a:p>
          <a:p>
            <a:endParaRPr lang="en-US" sz="900" dirty="0">
              <a:solidFill>
                <a:srgbClr val="002060"/>
              </a:solidFill>
            </a:endParaRPr>
          </a:p>
        </p:txBody>
      </p:sp>
      <p:sp>
        <p:nvSpPr>
          <p:cNvPr id="5" name="Slide Number Placeholder 4"/>
          <p:cNvSpPr>
            <a:spLocks noGrp="1"/>
          </p:cNvSpPr>
          <p:nvPr>
            <p:ph type="sldNum" sz="quarter" idx="4"/>
          </p:nvPr>
        </p:nvSpPr>
        <p:spPr/>
        <p:txBody>
          <a:bodyPr/>
          <a:lstStyle/>
          <a:p>
            <a:r>
              <a:rPr lang="en-US" dirty="0">
                <a:solidFill>
                  <a:schemeClr val="bg2"/>
                </a:solidFill>
              </a:rPr>
              <a:t>Copyright © 2018 ARIZONA@WORK</a:t>
            </a:r>
          </a:p>
        </p:txBody>
      </p:sp>
      <p:cxnSp>
        <p:nvCxnSpPr>
          <p:cNvPr id="6" name="Straight Connector 5"/>
          <p:cNvCxnSpPr/>
          <p:nvPr/>
        </p:nvCxnSpPr>
        <p:spPr>
          <a:xfrm>
            <a:off x="304800" y="1066800"/>
            <a:ext cx="8686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5216" y="1194129"/>
            <a:ext cx="2057400" cy="2057400"/>
          </a:xfrm>
          <a:prstGeom prst="rect">
            <a:avLst/>
          </a:prstGeom>
        </p:spPr>
      </p:pic>
    </p:spTree>
    <p:extLst>
      <p:ext uri="{BB962C8B-B14F-4D97-AF65-F5344CB8AC3E}">
        <p14:creationId xmlns:p14="http://schemas.microsoft.com/office/powerpoint/2010/main" val="4259674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3333" t="11251" b="47711"/>
          <a:stretch/>
        </p:blipFill>
        <p:spPr>
          <a:xfrm>
            <a:off x="0" y="4114800"/>
            <a:ext cx="9144000" cy="2286000"/>
          </a:xfrm>
          <a:prstGeom prst="rect">
            <a:avLst/>
          </a:prstGeom>
        </p:spPr>
      </p:pic>
      <p:sp>
        <p:nvSpPr>
          <p:cNvPr id="2" name="Title 1"/>
          <p:cNvSpPr>
            <a:spLocks noGrp="1"/>
          </p:cNvSpPr>
          <p:nvPr>
            <p:ph type="title"/>
          </p:nvPr>
        </p:nvSpPr>
        <p:spPr>
          <a:xfrm>
            <a:off x="315140" y="224172"/>
            <a:ext cx="8915400" cy="381000"/>
          </a:xfrm>
        </p:spPr>
        <p:txBody>
          <a:bodyPr/>
          <a:lstStyle/>
          <a:p>
            <a:r>
              <a:rPr lang="en-US" sz="2800" dirty="0">
                <a:solidFill>
                  <a:srgbClr val="002060"/>
                </a:solidFill>
              </a:rPr>
              <a:t>ADDITIONAL ARIZONA@WORK SERVICES</a:t>
            </a:r>
          </a:p>
        </p:txBody>
      </p:sp>
      <p:sp>
        <p:nvSpPr>
          <p:cNvPr id="4" name="Content Placeholder 3"/>
          <p:cNvSpPr>
            <a:spLocks noGrp="1"/>
          </p:cNvSpPr>
          <p:nvPr>
            <p:ph idx="12"/>
          </p:nvPr>
        </p:nvSpPr>
        <p:spPr>
          <a:xfrm>
            <a:off x="341098" y="1428892"/>
            <a:ext cx="8638360" cy="2452879"/>
          </a:xfrm>
        </p:spPr>
        <p:txBody>
          <a:bodyPr/>
          <a:lstStyle/>
          <a:p>
            <a:r>
              <a:rPr lang="en-US" sz="1900" b="1" dirty="0">
                <a:solidFill>
                  <a:schemeClr val="accent6"/>
                </a:solidFill>
              </a:rPr>
              <a:t>ARIZONA@WORK partners to meet the needs of employers and job seekers</a:t>
            </a:r>
          </a:p>
          <a:p>
            <a:endParaRPr lang="en-US" sz="400" dirty="0">
              <a:solidFill>
                <a:srgbClr val="002060"/>
              </a:solidFill>
            </a:endParaRPr>
          </a:p>
          <a:p>
            <a:pPr lvl="1"/>
            <a:r>
              <a:rPr lang="en-US" dirty="0">
                <a:solidFill>
                  <a:srgbClr val="002060"/>
                </a:solidFill>
              </a:rPr>
              <a:t>Free workshops</a:t>
            </a:r>
            <a:r>
              <a:rPr lang="en-US" b="1" dirty="0">
                <a:solidFill>
                  <a:srgbClr val="002060"/>
                </a:solidFill>
              </a:rPr>
              <a:t> </a:t>
            </a:r>
            <a:r>
              <a:rPr lang="en-US" dirty="0">
                <a:solidFill>
                  <a:srgbClr val="002060"/>
                </a:solidFill>
              </a:rPr>
              <a:t>that cover Resumé Writing, Interview Skills, and</a:t>
            </a:r>
          </a:p>
          <a:p>
            <a:pPr marL="457200" lvl="1" indent="0">
              <a:buNone/>
            </a:pPr>
            <a:r>
              <a:rPr lang="en-US" dirty="0">
                <a:solidFill>
                  <a:srgbClr val="002060"/>
                </a:solidFill>
              </a:rPr>
              <a:t> tips for job searching, and more</a:t>
            </a:r>
          </a:p>
          <a:p>
            <a:pPr lvl="1"/>
            <a:r>
              <a:rPr lang="en-US" dirty="0">
                <a:solidFill>
                  <a:srgbClr val="002060"/>
                </a:solidFill>
              </a:rPr>
              <a:t>On-Site Job Fairs and Hiring Events</a:t>
            </a:r>
          </a:p>
          <a:p>
            <a:pPr lvl="1"/>
            <a:r>
              <a:rPr lang="en-US" dirty="0">
                <a:solidFill>
                  <a:srgbClr val="002060"/>
                </a:solidFill>
              </a:rPr>
              <a:t>Recruitment of employers in priority sector and other market areas </a:t>
            </a:r>
          </a:p>
          <a:p>
            <a:pPr lvl="1"/>
            <a:endParaRPr lang="en-US" sz="100" dirty="0">
              <a:solidFill>
                <a:srgbClr val="002060"/>
              </a:solidFill>
            </a:endParaRPr>
          </a:p>
          <a:p>
            <a:endParaRPr lang="en-US" dirty="0"/>
          </a:p>
        </p:txBody>
      </p:sp>
      <p:sp>
        <p:nvSpPr>
          <p:cNvPr id="5" name="Slide Number Placeholder 4"/>
          <p:cNvSpPr>
            <a:spLocks noGrp="1"/>
          </p:cNvSpPr>
          <p:nvPr>
            <p:ph type="sldNum" sz="quarter" idx="4"/>
          </p:nvPr>
        </p:nvSpPr>
        <p:spPr/>
        <p:txBody>
          <a:bodyPr/>
          <a:lstStyle/>
          <a:p>
            <a:r>
              <a:rPr lang="en-US" dirty="0">
                <a:solidFill>
                  <a:schemeClr val="bg2"/>
                </a:solidFill>
              </a:rPr>
              <a:t>Copyright © 2018 ARIZONA@WORK</a:t>
            </a:r>
          </a:p>
        </p:txBody>
      </p:sp>
      <p:cxnSp>
        <p:nvCxnSpPr>
          <p:cNvPr id="6" name="Straight Connector 5"/>
          <p:cNvCxnSpPr/>
          <p:nvPr/>
        </p:nvCxnSpPr>
        <p:spPr>
          <a:xfrm>
            <a:off x="228600" y="838200"/>
            <a:ext cx="86868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8363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658" y="219868"/>
            <a:ext cx="8639666" cy="1456532"/>
          </a:xfrm>
        </p:spPr>
        <p:txBody>
          <a:bodyPr/>
          <a:lstStyle/>
          <a:p>
            <a:r>
              <a:rPr lang="en-US" sz="2800" dirty="0">
                <a:solidFill>
                  <a:srgbClr val="002060"/>
                </a:solidFill>
                <a:latin typeface="Arial" panose="020B0604020202020204" pitchFamily="34" charset="0"/>
                <a:cs typeface="Arial" panose="020B0604020202020204" pitchFamily="34" charset="0"/>
              </a:rPr>
              <a:t>Workforce Innovation and Opportunity Act (WIOA)</a:t>
            </a:r>
          </a:p>
        </p:txBody>
      </p:sp>
      <p:sp>
        <p:nvSpPr>
          <p:cNvPr id="5" name="Slide Number Placeholder 4"/>
          <p:cNvSpPr>
            <a:spLocks noGrp="1"/>
          </p:cNvSpPr>
          <p:nvPr>
            <p:ph type="sldNum" sz="quarter" idx="4"/>
          </p:nvPr>
        </p:nvSpPr>
        <p:spPr/>
        <p:txBody>
          <a:bodyPr/>
          <a:lstStyle/>
          <a:p>
            <a:r>
              <a:rPr lang="en-US" dirty="0">
                <a:solidFill>
                  <a:schemeClr val="bg2"/>
                </a:solidFill>
              </a:rPr>
              <a:t>Copyright © 2018 ARIZONA@WORK</a:t>
            </a:r>
          </a:p>
        </p:txBody>
      </p:sp>
      <p:cxnSp>
        <p:nvCxnSpPr>
          <p:cNvPr id="16" name="Straight Connector 15"/>
          <p:cNvCxnSpPr/>
          <p:nvPr/>
        </p:nvCxnSpPr>
        <p:spPr>
          <a:xfrm>
            <a:off x="152400" y="1595876"/>
            <a:ext cx="86868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304448" y="1676400"/>
            <a:ext cx="8382704" cy="2104392"/>
          </a:xfrm>
          <a:prstGeom prst="rect">
            <a:avLst/>
          </a:prstGeom>
          <a:ln>
            <a:noFill/>
          </a:ln>
        </p:spPr>
        <p:txBody>
          <a:bodyPr vert="horz" lIns="91440" tIns="45720" rIns="91440" bIns="45720" rtlCol="0" anchor="ctr">
            <a:noAutofit/>
          </a:bodyPr>
          <a:lstStyle>
            <a:lvl1pPr algn="l" defTabSz="914400" rtl="0" eaLnBrk="1" latinLnBrk="0" hangingPunct="1">
              <a:spcBef>
                <a:spcPct val="0"/>
              </a:spcBef>
              <a:buNone/>
              <a:defRPr sz="2400" b="1" kern="1200">
                <a:solidFill>
                  <a:schemeClr val="tx1"/>
                </a:solidFill>
                <a:latin typeface="+mj-lt"/>
                <a:ea typeface="+mj-ea"/>
                <a:cs typeface="+mj-cs"/>
              </a:defRPr>
            </a:lvl1pPr>
          </a:lstStyle>
          <a:p>
            <a:pPr marL="342900" indent="-342900">
              <a:spcBef>
                <a:spcPts val="0"/>
              </a:spcBef>
              <a:buFont typeface="Arial" panose="020B0604020202020204" pitchFamily="34" charset="0"/>
              <a:buChar char="•"/>
            </a:pPr>
            <a:r>
              <a:rPr lang="en-US" b="0" dirty="0">
                <a:solidFill>
                  <a:schemeClr val="tx2"/>
                </a:solidFill>
                <a:latin typeface="Arial" panose="020B0604020202020204" pitchFamily="34" charset="0"/>
                <a:cs typeface="Arial" panose="020B0604020202020204" pitchFamily="34" charset="0"/>
              </a:rPr>
              <a:t>Describes the required efforts for States and local communities to match employers with job seekers</a:t>
            </a:r>
          </a:p>
          <a:p>
            <a:pPr>
              <a:spcBef>
                <a:spcPts val="0"/>
              </a:spcBef>
            </a:pPr>
            <a:endParaRPr lang="en-US" b="0" dirty="0">
              <a:solidFill>
                <a:schemeClr val="tx2"/>
              </a:solidFill>
              <a:latin typeface="Arial" panose="020B0604020202020204" pitchFamily="34" charset="0"/>
              <a:cs typeface="Arial" panose="020B0604020202020204" pitchFamily="34" charset="0"/>
            </a:endParaRPr>
          </a:p>
          <a:p>
            <a:pPr marL="342900" indent="-342900">
              <a:spcBef>
                <a:spcPts val="0"/>
              </a:spcBef>
              <a:buFont typeface="Arial" panose="020B0604020202020204" pitchFamily="34" charset="0"/>
              <a:buChar char="•"/>
            </a:pPr>
            <a:r>
              <a:rPr lang="en-US" b="0" dirty="0">
                <a:solidFill>
                  <a:schemeClr val="tx2"/>
                </a:solidFill>
                <a:latin typeface="Arial" panose="020B0604020202020204" pitchFamily="34" charset="0"/>
                <a:cs typeface="Arial" panose="020B0604020202020204" pitchFamily="34" charset="0"/>
              </a:rPr>
              <a:t>Provides funding, which allows Arizona to provide employment services at </a:t>
            </a:r>
            <a:r>
              <a:rPr lang="en-US" b="0" i="1" dirty="0">
                <a:solidFill>
                  <a:srgbClr val="FF0000"/>
                </a:solidFill>
                <a:latin typeface="Arial" panose="020B0604020202020204" pitchFamily="34" charset="0"/>
                <a:cs typeface="Arial" panose="020B0604020202020204" pitchFamily="34" charset="0"/>
              </a:rPr>
              <a:t>no charge</a:t>
            </a:r>
          </a:p>
        </p:txBody>
      </p:sp>
      <p:sp>
        <p:nvSpPr>
          <p:cNvPr id="18" name="Title 1"/>
          <p:cNvSpPr txBox="1">
            <a:spLocks/>
          </p:cNvSpPr>
          <p:nvPr/>
        </p:nvSpPr>
        <p:spPr>
          <a:xfrm>
            <a:off x="223886" y="2438316"/>
            <a:ext cx="8691513" cy="3124284"/>
          </a:xfrm>
          <a:prstGeom prst="rect">
            <a:avLst/>
          </a:prstGeom>
        </p:spPr>
        <p:txBody>
          <a:bodyPr vert="horz" lIns="91440" tIns="45720" rIns="91440" bIns="45720" rtlCol="0" anchor="ctr">
            <a:noAutofit/>
          </a:bodyPr>
          <a:lstStyle>
            <a:lvl1pPr algn="l" defTabSz="914400" rtl="0" eaLnBrk="1" latinLnBrk="0" hangingPunct="1">
              <a:spcBef>
                <a:spcPct val="0"/>
              </a:spcBef>
              <a:buNone/>
              <a:defRPr sz="2400" b="1" kern="1200">
                <a:solidFill>
                  <a:schemeClr val="tx1"/>
                </a:solidFill>
                <a:latin typeface="+mj-lt"/>
                <a:ea typeface="+mj-ea"/>
                <a:cs typeface="+mj-cs"/>
              </a:defRPr>
            </a:lvl1pPr>
          </a:lstStyle>
          <a:p>
            <a:endParaRPr lang="en-US" sz="1600" b="0" dirty="0"/>
          </a:p>
        </p:txBody>
      </p:sp>
    </p:spTree>
    <p:extLst>
      <p:ext uri="{BB962C8B-B14F-4D97-AF65-F5344CB8AC3E}">
        <p14:creationId xmlns:p14="http://schemas.microsoft.com/office/powerpoint/2010/main" val="958290633"/>
      </p:ext>
    </p:extLst>
  </p:cSld>
  <p:clrMapOvr>
    <a:masterClrMapping/>
  </p:clrMapOvr>
</p:sld>
</file>

<file path=ppt/theme/theme1.xml><?xml version="1.0" encoding="utf-8"?>
<a:theme xmlns:a="http://schemas.openxmlformats.org/drawingml/2006/main" name="Office Theme">
  <a:themeElements>
    <a:clrScheme name="AZatWork">
      <a:dk1>
        <a:srgbClr val="2A6EBB"/>
      </a:dk1>
      <a:lt1>
        <a:srgbClr val="F2F2F2"/>
      </a:lt1>
      <a:dk2>
        <a:srgbClr val="181818"/>
      </a:dk2>
      <a:lt2>
        <a:srgbClr val="FFFFFF"/>
      </a:lt2>
      <a:accent1>
        <a:srgbClr val="CD202C"/>
      </a:accent1>
      <a:accent2>
        <a:srgbClr val="FFB612"/>
      </a:accent2>
      <a:accent3>
        <a:srgbClr val="638E2B"/>
      </a:accent3>
      <a:accent4>
        <a:srgbClr val="212492"/>
      </a:accent4>
      <a:accent5>
        <a:srgbClr val="5E6A71"/>
      </a:accent5>
      <a:accent6>
        <a:srgbClr val="2A6EBB"/>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10579</TotalTime>
  <Words>3284</Words>
  <Application>Microsoft Office PowerPoint</Application>
  <PresentationFormat>On-screen Show (4:3)</PresentationFormat>
  <Paragraphs>481</Paragraphs>
  <Slides>39</Slides>
  <Notes>33</Notes>
  <HiddenSlides>5</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Abel</vt:lpstr>
      <vt:lpstr>Arial</vt:lpstr>
      <vt:lpstr>Arial Narrow</vt:lpstr>
      <vt:lpstr>Baskerville Old Face</vt:lpstr>
      <vt:lpstr>Calibri</vt:lpstr>
      <vt:lpstr>Courier New</vt:lpstr>
      <vt:lpstr>Segoe UI</vt:lpstr>
      <vt:lpstr>Times New Roman</vt:lpstr>
      <vt:lpstr>Wingdings</vt:lpstr>
      <vt:lpstr>ヒラギノ角ゴ Pro W3</vt:lpstr>
      <vt:lpstr>Office Theme</vt:lpstr>
      <vt:lpstr>PowerPoint Presentation</vt:lpstr>
      <vt:lpstr>PowerPoint Presentation</vt:lpstr>
      <vt:lpstr>PowerPoint Presentation</vt:lpstr>
      <vt:lpstr>PowerPoint Presentation</vt:lpstr>
      <vt:lpstr>SERVICES FOR EMPLOYERS</vt:lpstr>
      <vt:lpstr>SERVICES FOR JOB SEEKERS </vt:lpstr>
      <vt:lpstr>MODERN SERVICES FOR TODAY’S JOB SEEKER</vt:lpstr>
      <vt:lpstr>ADDITIONAL ARIZONA@WORK SERVICES</vt:lpstr>
      <vt:lpstr>Workforce Innovation and Opportunity Act (WIOA)</vt:lpstr>
      <vt:lpstr>WIOA continued…</vt:lpstr>
      <vt:lpstr>Workforce Innovation and Opportunity Act (WIOA)</vt:lpstr>
      <vt:lpstr>WIOA continued….</vt:lpstr>
      <vt:lpstr>WIOA continued….</vt:lpstr>
      <vt:lpstr>WIOA continued….</vt:lpstr>
      <vt:lpstr>The WIOA Title IB Dislocated Worker (DW) program</vt:lpstr>
      <vt:lpstr>HOW TO GET STARTED?</vt:lpstr>
      <vt:lpstr>WHAT IS SNAP E&amp;T?</vt:lpstr>
      <vt:lpstr>SNAP E&amp;T COMPONENTS</vt:lpstr>
      <vt:lpstr>WHAT IS SNAP CAN?</vt:lpstr>
      <vt:lpstr>WHY SHOULD YOUR ORGANIZATION BECOME A SNAP CAN PARTNER?</vt:lpstr>
      <vt:lpstr>Who are the current  SNAP CAN Partners?</vt:lpstr>
      <vt:lpstr>WHAT ARE THE SNAP CAN PARTNER RESPONSIBILITIES?</vt:lpstr>
      <vt:lpstr>WHO ARE THE PARTICIPANTS? </vt:lpstr>
      <vt:lpstr>HOW DOES THE REIMBURSEMENT MODEL WORK?</vt:lpstr>
      <vt:lpstr>HOW MUCH IS THE REIMBURSEMENT?</vt:lpstr>
      <vt:lpstr>WHAT ARE THE Next steps?</vt:lpstr>
      <vt:lpstr>PowerPoint Presentation</vt:lpstr>
      <vt:lpstr>PowerPoint Presentation</vt:lpstr>
      <vt:lpstr>PowerPoint Presentation</vt:lpstr>
      <vt:lpstr>Who We Are</vt:lpstr>
      <vt:lpstr>How we can help</vt:lpstr>
      <vt:lpstr>Arizona Job Connection (AJC)</vt:lpstr>
      <vt:lpstr>Assessment Tools</vt:lpstr>
      <vt:lpstr>Skills Development</vt:lpstr>
      <vt:lpstr>Career Services: (Workforce Innovation &amp; Opportunity Grant -WIOA)</vt:lpstr>
      <vt:lpstr>Youth Programs</vt:lpstr>
      <vt:lpstr>Strengthening Working Families Initiative Grant (SWFI)</vt:lpstr>
      <vt:lpstr>Earn and Learn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ghardy;Six Degrees</dc:creator>
  <cp:lastModifiedBy>Kristin Borns</cp:lastModifiedBy>
  <cp:revision>235</cp:revision>
  <cp:lastPrinted>2018-04-27T23:40:58Z</cp:lastPrinted>
  <dcterms:created xsi:type="dcterms:W3CDTF">2015-08-04T16:05:32Z</dcterms:created>
  <dcterms:modified xsi:type="dcterms:W3CDTF">2018-05-07T19:14:14Z</dcterms:modified>
</cp:coreProperties>
</file>