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6"/>
  </p:notesMasterIdLst>
  <p:sldIdLst>
    <p:sldId id="275" r:id="rId6"/>
    <p:sldId id="277" r:id="rId7"/>
    <p:sldId id="276" r:id="rId8"/>
    <p:sldId id="271" r:id="rId9"/>
    <p:sldId id="272" r:id="rId10"/>
    <p:sldId id="279" r:id="rId11"/>
    <p:sldId id="280" r:id="rId12"/>
    <p:sldId id="278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5E1129A5-FBEB-AB4E-A6F5-5DB0319B299C}">
          <p14:sldIdLst>
            <p14:sldId id="275"/>
          </p14:sldIdLst>
        </p14:section>
        <p14:section name="Section Slide" id="{CAF0CF65-9623-A04B-B323-86CA49C18C79}">
          <p14:sldIdLst/>
        </p14:section>
        <p14:section name="Text Slides" id="{A16014B9-3F01-B54B-8E37-DCC059001B36}">
          <p14:sldIdLst>
            <p14:sldId id="277"/>
            <p14:sldId id="276"/>
            <p14:sldId id="271"/>
            <p14:sldId id="272"/>
            <p14:sldId id="279"/>
            <p14:sldId id="280"/>
            <p14:sldId id="278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79"/>
    <a:srgbClr val="00B3E7"/>
    <a:srgbClr val="EA7724"/>
    <a:srgbClr val="206590"/>
    <a:srgbClr val="F78D28"/>
    <a:srgbClr val="F36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98188-7300-4A25-BD63-A0FEBAF41456}" type="doc">
      <dgm:prSet loTypeId="urn:microsoft.com/office/officeart/2005/8/layout/equation1" loCatId="process" qsTypeId="urn:microsoft.com/office/officeart/2005/8/quickstyle/simple1" qsCatId="simple" csTypeId="urn:microsoft.com/office/officeart/2005/8/colors/accent2_2" csCatId="accent2" phldr="1"/>
      <dgm:spPr/>
    </dgm:pt>
    <dgm:pt modelId="{0E576F7D-A0B4-4747-BC97-1462559E7DFD}">
      <dgm:prSet phldrT="[Text]"/>
      <dgm:spPr/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Knowledge</a:t>
          </a:r>
        </a:p>
      </dgm:t>
    </dgm:pt>
    <dgm:pt modelId="{49318363-A87F-4C33-BA4A-5C0FCDD33F88}" type="parTrans" cxnId="{D931675C-4394-420F-9B5F-0313AD20A979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D0FBBA1-E3AF-45DA-9E43-C75952874930}" type="sibTrans" cxnId="{D931675C-4394-420F-9B5F-0313AD20A979}">
      <dgm:prSet/>
      <dgm:spPr/>
      <dgm:t>
        <a:bodyPr/>
        <a:lstStyle/>
        <a:p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CFEFA52-12FC-4F4B-8B98-5E539D3744E9}">
      <dgm:prSet phldrT="[Text]"/>
      <dgm:spPr/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Skills</a:t>
          </a:r>
        </a:p>
      </dgm:t>
    </dgm:pt>
    <dgm:pt modelId="{09F0B4CA-2E9C-48C7-8644-7D7CC49A533B}" type="parTrans" cxnId="{92B2628A-2D3F-480A-A7B7-D503FDB47E87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50D2E02-63AE-4597-8850-EE5520B78899}" type="sibTrans" cxnId="{92B2628A-2D3F-480A-A7B7-D503FDB47E87}">
      <dgm:prSet/>
      <dgm:spPr/>
      <dgm:t>
        <a:bodyPr/>
        <a:lstStyle/>
        <a:p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9FAE71F-C4C4-493E-B9F6-A527C10E0B55}">
      <dgm:prSet phldrT="[Text]"/>
      <dgm:spPr/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Financial Capability</a:t>
          </a:r>
        </a:p>
      </dgm:t>
    </dgm:pt>
    <dgm:pt modelId="{D3422C1C-BEEF-4DCA-8A19-EE79DBA4AE99}" type="parTrans" cxnId="{CA71BCBA-714F-4349-90A6-EDA5B1A43DCC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2A67817-3FAD-451E-93C0-FA0EE148706A}" type="sibTrans" cxnId="{CA71BCBA-714F-4349-90A6-EDA5B1A43DCC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F3D97C2-F4B9-48CE-A952-E8021EFB60E8}">
      <dgm:prSet phldrT="[Text]"/>
      <dgm:spPr/>
      <dgm:t>
        <a:bodyPr/>
        <a:lstStyle/>
        <a:p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Access to Resources</a:t>
          </a:r>
        </a:p>
      </dgm:t>
    </dgm:pt>
    <dgm:pt modelId="{9010C165-CE27-4E55-AA1F-EBDB7CDCDA23}" type="parTrans" cxnId="{4D61C682-4A03-406D-885A-53DAA3728C72}">
      <dgm:prSet/>
      <dgm:spPr/>
      <dgm:t>
        <a:bodyPr/>
        <a:lstStyle/>
        <a:p>
          <a:endParaRPr lang="en-US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F18BD80-4EF0-40C9-98C7-516525AA5461}" type="sibTrans" cxnId="{4D61C682-4A03-406D-885A-53DAA3728C72}">
      <dgm:prSet/>
      <dgm:spPr/>
      <dgm:t>
        <a:bodyPr/>
        <a:lstStyle/>
        <a:p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3208908-5E19-44EE-B9F3-09BF31E62373}" type="pres">
      <dgm:prSet presAssocID="{AB398188-7300-4A25-BD63-A0FEBAF41456}" presName="linearFlow" presStyleCnt="0">
        <dgm:presLayoutVars>
          <dgm:dir/>
          <dgm:resizeHandles val="exact"/>
        </dgm:presLayoutVars>
      </dgm:prSet>
      <dgm:spPr/>
    </dgm:pt>
    <dgm:pt modelId="{A052FF77-7580-4AEA-8209-81D334EE465F}" type="pres">
      <dgm:prSet presAssocID="{0E576F7D-A0B4-4747-BC97-1462559E7DFD}" presName="node" presStyleLbl="node1" presStyleIdx="0" presStyleCnt="4">
        <dgm:presLayoutVars>
          <dgm:bulletEnabled val="1"/>
        </dgm:presLayoutVars>
      </dgm:prSet>
      <dgm:spPr/>
    </dgm:pt>
    <dgm:pt modelId="{7EA25F12-A67C-4B3D-9F48-8EAB11119E2D}" type="pres">
      <dgm:prSet presAssocID="{2D0FBBA1-E3AF-45DA-9E43-C75952874930}" presName="spacerL" presStyleCnt="0"/>
      <dgm:spPr/>
    </dgm:pt>
    <dgm:pt modelId="{C24FB8A1-4638-4EC6-8520-7245FB67FA09}" type="pres">
      <dgm:prSet presAssocID="{2D0FBBA1-E3AF-45DA-9E43-C75952874930}" presName="sibTrans" presStyleLbl="sibTrans2D1" presStyleIdx="0" presStyleCnt="3"/>
      <dgm:spPr/>
    </dgm:pt>
    <dgm:pt modelId="{B6107118-876F-401D-9336-B490AE210A2D}" type="pres">
      <dgm:prSet presAssocID="{2D0FBBA1-E3AF-45DA-9E43-C75952874930}" presName="spacerR" presStyleCnt="0"/>
      <dgm:spPr/>
    </dgm:pt>
    <dgm:pt modelId="{CFA7CCA5-4850-4099-B3FB-4F335965F201}" type="pres">
      <dgm:prSet presAssocID="{9CFEFA52-12FC-4F4B-8B98-5E539D3744E9}" presName="node" presStyleLbl="node1" presStyleIdx="1" presStyleCnt="4">
        <dgm:presLayoutVars>
          <dgm:bulletEnabled val="1"/>
        </dgm:presLayoutVars>
      </dgm:prSet>
      <dgm:spPr/>
    </dgm:pt>
    <dgm:pt modelId="{E6005E2E-BD05-4C3A-B225-E3A2B5896DAA}" type="pres">
      <dgm:prSet presAssocID="{850D2E02-63AE-4597-8850-EE5520B78899}" presName="spacerL" presStyleCnt="0"/>
      <dgm:spPr/>
    </dgm:pt>
    <dgm:pt modelId="{F590D1AF-06C2-4F0F-AAEC-70241F50D2DC}" type="pres">
      <dgm:prSet presAssocID="{850D2E02-63AE-4597-8850-EE5520B78899}" presName="sibTrans" presStyleLbl="sibTrans2D1" presStyleIdx="1" presStyleCnt="3"/>
      <dgm:spPr/>
    </dgm:pt>
    <dgm:pt modelId="{CE2F19AD-5A68-413F-A64E-B2F0A3B36F83}" type="pres">
      <dgm:prSet presAssocID="{850D2E02-63AE-4597-8850-EE5520B78899}" presName="spacerR" presStyleCnt="0"/>
      <dgm:spPr/>
    </dgm:pt>
    <dgm:pt modelId="{D19D4661-3614-45F2-BD82-8DF301D9F647}" type="pres">
      <dgm:prSet presAssocID="{4F3D97C2-F4B9-48CE-A952-E8021EFB60E8}" presName="node" presStyleLbl="node1" presStyleIdx="2" presStyleCnt="4">
        <dgm:presLayoutVars>
          <dgm:bulletEnabled val="1"/>
        </dgm:presLayoutVars>
      </dgm:prSet>
      <dgm:spPr/>
    </dgm:pt>
    <dgm:pt modelId="{3E1C339C-ADF3-484D-9A9E-707B88DFD0AC}" type="pres">
      <dgm:prSet presAssocID="{8F18BD80-4EF0-40C9-98C7-516525AA5461}" presName="spacerL" presStyleCnt="0"/>
      <dgm:spPr/>
    </dgm:pt>
    <dgm:pt modelId="{DC4D78AB-CFF0-46E7-8151-6D976F6C89D8}" type="pres">
      <dgm:prSet presAssocID="{8F18BD80-4EF0-40C9-98C7-516525AA5461}" presName="sibTrans" presStyleLbl="sibTrans2D1" presStyleIdx="2" presStyleCnt="3"/>
      <dgm:spPr/>
    </dgm:pt>
    <dgm:pt modelId="{C99B9EE7-9872-40CE-AF20-668EE056A591}" type="pres">
      <dgm:prSet presAssocID="{8F18BD80-4EF0-40C9-98C7-516525AA5461}" presName="spacerR" presStyleCnt="0"/>
      <dgm:spPr/>
    </dgm:pt>
    <dgm:pt modelId="{04F83DEB-C92A-45A7-9D4B-0F725831A877}" type="pres">
      <dgm:prSet presAssocID="{39FAE71F-C4C4-493E-B9F6-A527C10E0B55}" presName="node" presStyleLbl="node1" presStyleIdx="3" presStyleCnt="4">
        <dgm:presLayoutVars>
          <dgm:bulletEnabled val="1"/>
        </dgm:presLayoutVars>
      </dgm:prSet>
      <dgm:spPr/>
    </dgm:pt>
  </dgm:ptLst>
  <dgm:cxnLst>
    <dgm:cxn modelId="{83CE3400-FC45-4F67-A377-927FD26DDEA2}" type="presOf" srcId="{4F3D97C2-F4B9-48CE-A952-E8021EFB60E8}" destId="{D19D4661-3614-45F2-BD82-8DF301D9F647}" srcOrd="0" destOrd="0" presId="urn:microsoft.com/office/officeart/2005/8/layout/equation1"/>
    <dgm:cxn modelId="{DB27B038-39DD-4056-A5EF-AFA6A778BD18}" type="presOf" srcId="{39FAE71F-C4C4-493E-B9F6-A527C10E0B55}" destId="{04F83DEB-C92A-45A7-9D4B-0F725831A877}" srcOrd="0" destOrd="0" presId="urn:microsoft.com/office/officeart/2005/8/layout/equation1"/>
    <dgm:cxn modelId="{D931675C-4394-420F-9B5F-0313AD20A979}" srcId="{AB398188-7300-4A25-BD63-A0FEBAF41456}" destId="{0E576F7D-A0B4-4747-BC97-1462559E7DFD}" srcOrd="0" destOrd="0" parTransId="{49318363-A87F-4C33-BA4A-5C0FCDD33F88}" sibTransId="{2D0FBBA1-E3AF-45DA-9E43-C75952874930}"/>
    <dgm:cxn modelId="{F472116A-82FF-4E65-84F2-76F6CEFFB0AB}" type="presOf" srcId="{8F18BD80-4EF0-40C9-98C7-516525AA5461}" destId="{DC4D78AB-CFF0-46E7-8151-6D976F6C89D8}" srcOrd="0" destOrd="0" presId="urn:microsoft.com/office/officeart/2005/8/layout/equation1"/>
    <dgm:cxn modelId="{45B2917E-AFD8-40F8-8094-8E498556CE45}" type="presOf" srcId="{850D2E02-63AE-4597-8850-EE5520B78899}" destId="{F590D1AF-06C2-4F0F-AAEC-70241F50D2DC}" srcOrd="0" destOrd="0" presId="urn:microsoft.com/office/officeart/2005/8/layout/equation1"/>
    <dgm:cxn modelId="{4D61C682-4A03-406D-885A-53DAA3728C72}" srcId="{AB398188-7300-4A25-BD63-A0FEBAF41456}" destId="{4F3D97C2-F4B9-48CE-A952-E8021EFB60E8}" srcOrd="2" destOrd="0" parTransId="{9010C165-CE27-4E55-AA1F-EBDB7CDCDA23}" sibTransId="{8F18BD80-4EF0-40C9-98C7-516525AA5461}"/>
    <dgm:cxn modelId="{92B2628A-2D3F-480A-A7B7-D503FDB47E87}" srcId="{AB398188-7300-4A25-BD63-A0FEBAF41456}" destId="{9CFEFA52-12FC-4F4B-8B98-5E539D3744E9}" srcOrd="1" destOrd="0" parTransId="{09F0B4CA-2E9C-48C7-8644-7D7CC49A533B}" sibTransId="{850D2E02-63AE-4597-8850-EE5520B78899}"/>
    <dgm:cxn modelId="{30A4CAA2-3727-48C4-A5E8-0FA42D88AB24}" type="presOf" srcId="{9CFEFA52-12FC-4F4B-8B98-5E539D3744E9}" destId="{CFA7CCA5-4850-4099-B3FB-4F335965F201}" srcOrd="0" destOrd="0" presId="urn:microsoft.com/office/officeart/2005/8/layout/equation1"/>
    <dgm:cxn modelId="{CA71BCBA-714F-4349-90A6-EDA5B1A43DCC}" srcId="{AB398188-7300-4A25-BD63-A0FEBAF41456}" destId="{39FAE71F-C4C4-493E-B9F6-A527C10E0B55}" srcOrd="3" destOrd="0" parTransId="{D3422C1C-BEEF-4DCA-8A19-EE79DBA4AE99}" sibTransId="{52A67817-3FAD-451E-93C0-FA0EE148706A}"/>
    <dgm:cxn modelId="{937D6AC6-9CEF-49A9-8473-239D164C69B6}" type="presOf" srcId="{2D0FBBA1-E3AF-45DA-9E43-C75952874930}" destId="{C24FB8A1-4638-4EC6-8520-7245FB67FA09}" srcOrd="0" destOrd="0" presId="urn:microsoft.com/office/officeart/2005/8/layout/equation1"/>
    <dgm:cxn modelId="{DEFFDCD9-C440-4982-B6EE-41C6EBAEDD7C}" type="presOf" srcId="{AB398188-7300-4A25-BD63-A0FEBAF41456}" destId="{63208908-5E19-44EE-B9F3-09BF31E62373}" srcOrd="0" destOrd="0" presId="urn:microsoft.com/office/officeart/2005/8/layout/equation1"/>
    <dgm:cxn modelId="{A9A70EF8-691D-4BB5-8A40-CDFAF57C94B3}" type="presOf" srcId="{0E576F7D-A0B4-4747-BC97-1462559E7DFD}" destId="{A052FF77-7580-4AEA-8209-81D334EE465F}" srcOrd="0" destOrd="0" presId="urn:microsoft.com/office/officeart/2005/8/layout/equation1"/>
    <dgm:cxn modelId="{3A25856E-E355-424B-9993-88B62AA9A08C}" type="presParOf" srcId="{63208908-5E19-44EE-B9F3-09BF31E62373}" destId="{A052FF77-7580-4AEA-8209-81D334EE465F}" srcOrd="0" destOrd="0" presId="urn:microsoft.com/office/officeart/2005/8/layout/equation1"/>
    <dgm:cxn modelId="{9A7B58A6-3000-4B1B-A7BE-C66CCD013DD8}" type="presParOf" srcId="{63208908-5E19-44EE-B9F3-09BF31E62373}" destId="{7EA25F12-A67C-4B3D-9F48-8EAB11119E2D}" srcOrd="1" destOrd="0" presId="urn:microsoft.com/office/officeart/2005/8/layout/equation1"/>
    <dgm:cxn modelId="{052E7E0C-532D-428A-836F-5AB31C3C2BDE}" type="presParOf" srcId="{63208908-5E19-44EE-B9F3-09BF31E62373}" destId="{C24FB8A1-4638-4EC6-8520-7245FB67FA09}" srcOrd="2" destOrd="0" presId="urn:microsoft.com/office/officeart/2005/8/layout/equation1"/>
    <dgm:cxn modelId="{A86B571D-9A20-40F6-AC92-6561CC7AABB8}" type="presParOf" srcId="{63208908-5E19-44EE-B9F3-09BF31E62373}" destId="{B6107118-876F-401D-9336-B490AE210A2D}" srcOrd="3" destOrd="0" presId="urn:microsoft.com/office/officeart/2005/8/layout/equation1"/>
    <dgm:cxn modelId="{BA60662D-9BCA-4290-921E-82AD55C5FBCD}" type="presParOf" srcId="{63208908-5E19-44EE-B9F3-09BF31E62373}" destId="{CFA7CCA5-4850-4099-B3FB-4F335965F201}" srcOrd="4" destOrd="0" presId="urn:microsoft.com/office/officeart/2005/8/layout/equation1"/>
    <dgm:cxn modelId="{BE7A2FF7-4096-413D-8237-DB4061068BEB}" type="presParOf" srcId="{63208908-5E19-44EE-B9F3-09BF31E62373}" destId="{E6005E2E-BD05-4C3A-B225-E3A2B5896DAA}" srcOrd="5" destOrd="0" presId="urn:microsoft.com/office/officeart/2005/8/layout/equation1"/>
    <dgm:cxn modelId="{A9C199F4-AE74-43A5-9B92-31167D94542B}" type="presParOf" srcId="{63208908-5E19-44EE-B9F3-09BF31E62373}" destId="{F590D1AF-06C2-4F0F-AAEC-70241F50D2DC}" srcOrd="6" destOrd="0" presId="urn:microsoft.com/office/officeart/2005/8/layout/equation1"/>
    <dgm:cxn modelId="{AD0517FA-8D93-4A62-9892-E208DBF4DEF3}" type="presParOf" srcId="{63208908-5E19-44EE-B9F3-09BF31E62373}" destId="{CE2F19AD-5A68-413F-A64E-B2F0A3B36F83}" srcOrd="7" destOrd="0" presId="urn:microsoft.com/office/officeart/2005/8/layout/equation1"/>
    <dgm:cxn modelId="{DD5C5997-588C-4E7E-AB27-CC1176DD61B8}" type="presParOf" srcId="{63208908-5E19-44EE-B9F3-09BF31E62373}" destId="{D19D4661-3614-45F2-BD82-8DF301D9F647}" srcOrd="8" destOrd="0" presId="urn:microsoft.com/office/officeart/2005/8/layout/equation1"/>
    <dgm:cxn modelId="{653D7C49-2031-40D7-8F99-B8FF9C31CE26}" type="presParOf" srcId="{63208908-5E19-44EE-B9F3-09BF31E62373}" destId="{3E1C339C-ADF3-484D-9A9E-707B88DFD0AC}" srcOrd="9" destOrd="0" presId="urn:microsoft.com/office/officeart/2005/8/layout/equation1"/>
    <dgm:cxn modelId="{4956ED4A-13C9-4977-811F-749844DA37C5}" type="presParOf" srcId="{63208908-5E19-44EE-B9F3-09BF31E62373}" destId="{DC4D78AB-CFF0-46E7-8151-6D976F6C89D8}" srcOrd="10" destOrd="0" presId="urn:microsoft.com/office/officeart/2005/8/layout/equation1"/>
    <dgm:cxn modelId="{9399E4BD-406C-40BD-9612-EEB11467FB61}" type="presParOf" srcId="{63208908-5E19-44EE-B9F3-09BF31E62373}" destId="{C99B9EE7-9872-40CE-AF20-668EE056A591}" srcOrd="11" destOrd="0" presId="urn:microsoft.com/office/officeart/2005/8/layout/equation1"/>
    <dgm:cxn modelId="{99256FCC-6AA0-4164-A412-C469454A2AE6}" type="presParOf" srcId="{63208908-5E19-44EE-B9F3-09BF31E62373}" destId="{04F83DEB-C92A-45A7-9D4B-0F725831A87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2FF77-7580-4AEA-8209-81D334EE465F}">
      <dsp:nvSpPr>
        <dsp:cNvPr id="0" name=""/>
        <dsp:cNvSpPr/>
      </dsp:nvSpPr>
      <dsp:spPr>
        <a:xfrm>
          <a:off x="4629" y="430072"/>
          <a:ext cx="1286173" cy="12861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Knowledge</a:t>
          </a:r>
        </a:p>
      </dsp:txBody>
      <dsp:txXfrm>
        <a:off x="192985" y="618428"/>
        <a:ext cx="909461" cy="909461"/>
      </dsp:txXfrm>
    </dsp:sp>
    <dsp:sp modelId="{C24FB8A1-4638-4EC6-8520-7245FB67FA09}">
      <dsp:nvSpPr>
        <dsp:cNvPr id="0" name=""/>
        <dsp:cNvSpPr/>
      </dsp:nvSpPr>
      <dsp:spPr>
        <a:xfrm>
          <a:off x="1395240" y="700169"/>
          <a:ext cx="745980" cy="745980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494120" y="985432"/>
        <a:ext cx="548220" cy="175454"/>
      </dsp:txXfrm>
    </dsp:sp>
    <dsp:sp modelId="{CFA7CCA5-4850-4099-B3FB-4F335965F201}">
      <dsp:nvSpPr>
        <dsp:cNvPr id="0" name=""/>
        <dsp:cNvSpPr/>
      </dsp:nvSpPr>
      <dsp:spPr>
        <a:xfrm>
          <a:off x="2245658" y="430072"/>
          <a:ext cx="1286173" cy="12861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Skills</a:t>
          </a:r>
        </a:p>
      </dsp:txBody>
      <dsp:txXfrm>
        <a:off x="2434014" y="618428"/>
        <a:ext cx="909461" cy="909461"/>
      </dsp:txXfrm>
    </dsp:sp>
    <dsp:sp modelId="{F590D1AF-06C2-4F0F-AAEC-70241F50D2DC}">
      <dsp:nvSpPr>
        <dsp:cNvPr id="0" name=""/>
        <dsp:cNvSpPr/>
      </dsp:nvSpPr>
      <dsp:spPr>
        <a:xfrm>
          <a:off x="3636269" y="700169"/>
          <a:ext cx="745980" cy="745980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735149" y="985432"/>
        <a:ext cx="548220" cy="175454"/>
      </dsp:txXfrm>
    </dsp:sp>
    <dsp:sp modelId="{D19D4661-3614-45F2-BD82-8DF301D9F647}">
      <dsp:nvSpPr>
        <dsp:cNvPr id="0" name=""/>
        <dsp:cNvSpPr/>
      </dsp:nvSpPr>
      <dsp:spPr>
        <a:xfrm>
          <a:off x="4486687" y="430072"/>
          <a:ext cx="1286173" cy="12861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Access to Resources</a:t>
          </a:r>
        </a:p>
      </dsp:txBody>
      <dsp:txXfrm>
        <a:off x="4675043" y="618428"/>
        <a:ext cx="909461" cy="909461"/>
      </dsp:txXfrm>
    </dsp:sp>
    <dsp:sp modelId="{DC4D78AB-CFF0-46E7-8151-6D976F6C89D8}">
      <dsp:nvSpPr>
        <dsp:cNvPr id="0" name=""/>
        <dsp:cNvSpPr/>
      </dsp:nvSpPr>
      <dsp:spPr>
        <a:xfrm>
          <a:off x="5877298" y="700169"/>
          <a:ext cx="745980" cy="745980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976178" y="853841"/>
        <a:ext cx="548220" cy="438636"/>
      </dsp:txXfrm>
    </dsp:sp>
    <dsp:sp modelId="{04F83DEB-C92A-45A7-9D4B-0F725831A877}">
      <dsp:nvSpPr>
        <dsp:cNvPr id="0" name=""/>
        <dsp:cNvSpPr/>
      </dsp:nvSpPr>
      <dsp:spPr>
        <a:xfrm>
          <a:off x="6727715" y="430072"/>
          <a:ext cx="1286173" cy="12861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Financial Capability</a:t>
          </a:r>
        </a:p>
      </dsp:txBody>
      <dsp:txXfrm>
        <a:off x="6916071" y="618428"/>
        <a:ext cx="909461" cy="909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2E50B-D19D-3E48-8D57-EF8BB54B27EA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C94B4-0367-DC44-A8EC-47C137DD6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6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" y="0"/>
            <a:ext cx="12192000" cy="685800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0" y="1656818"/>
            <a:ext cx="6555732" cy="105076"/>
            <a:chOff x="0" y="756271"/>
            <a:chExt cx="6555732" cy="268132"/>
          </a:xfrm>
        </p:grpSpPr>
        <p:sp>
          <p:nvSpPr>
            <p:cNvPr id="24" name="Rectangle 23"/>
            <p:cNvSpPr/>
            <p:nvPr/>
          </p:nvSpPr>
          <p:spPr>
            <a:xfrm>
              <a:off x="0" y="756271"/>
              <a:ext cx="2105247" cy="268132"/>
            </a:xfrm>
            <a:prstGeom prst="rect">
              <a:avLst/>
            </a:prstGeom>
            <a:solidFill>
              <a:srgbClr val="003A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190307" y="756271"/>
              <a:ext cx="1870771" cy="268132"/>
            </a:xfrm>
            <a:prstGeom prst="rect">
              <a:avLst/>
            </a:prstGeom>
            <a:solidFill>
              <a:srgbClr val="206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Parallelogram 25"/>
            <p:cNvSpPr/>
            <p:nvPr/>
          </p:nvSpPr>
          <p:spPr>
            <a:xfrm>
              <a:off x="1955831" y="756271"/>
              <a:ext cx="453763" cy="268132"/>
            </a:xfrm>
            <a:prstGeom prst="parallelogram">
              <a:avLst/>
            </a:prstGeom>
            <a:solidFill>
              <a:srgbClr val="003A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46138" y="756271"/>
              <a:ext cx="2105247" cy="268132"/>
            </a:xfrm>
            <a:prstGeom prst="rect">
              <a:avLst/>
            </a:prstGeom>
            <a:solidFill>
              <a:srgbClr val="00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Parallelogram 27"/>
            <p:cNvSpPr/>
            <p:nvPr/>
          </p:nvSpPr>
          <p:spPr>
            <a:xfrm>
              <a:off x="6101969" y="756271"/>
              <a:ext cx="453763" cy="268132"/>
            </a:xfrm>
            <a:prstGeom prst="parallelogram">
              <a:avLst/>
            </a:prstGeom>
            <a:solidFill>
              <a:srgbClr val="00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arallelogram 28"/>
            <p:cNvSpPr/>
            <p:nvPr/>
          </p:nvSpPr>
          <p:spPr>
            <a:xfrm>
              <a:off x="3834196" y="756271"/>
              <a:ext cx="453763" cy="268132"/>
            </a:xfrm>
            <a:prstGeom prst="parallelogram">
              <a:avLst/>
            </a:prstGeom>
            <a:solidFill>
              <a:srgbClr val="206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" name="Logo Colo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64" y="-133867"/>
            <a:ext cx="3450185" cy="189576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519238" y="2601913"/>
            <a:ext cx="9828212" cy="1196975"/>
          </a:xfrm>
          <a:prstGeom prst="rect">
            <a:avLst/>
          </a:prstGeom>
        </p:spPr>
        <p:txBody>
          <a:bodyPr anchor="b" anchorCtr="0"/>
          <a:lstStyle>
            <a:lvl1pPr marL="0" indent="0">
              <a:buFontTx/>
              <a:buNone/>
              <a:defRPr sz="5500" b="1" i="0" baseline="0">
                <a:solidFill>
                  <a:schemeClr val="accent2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HEADLINE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519238" y="3798888"/>
            <a:ext cx="9828212" cy="14922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1" i="0" baseline="0">
                <a:solidFill>
                  <a:schemeClr val="tx1"/>
                </a:solidFill>
                <a:latin typeface="Open Sans Semibold" charset="0"/>
                <a:ea typeface="Open Sans Semibold" charset="0"/>
                <a:cs typeface="Open Sans Semibold" charset="0"/>
              </a:defRPr>
            </a:lvl1pPr>
            <a:lvl2pPr>
              <a:defRPr sz="1800" baseline="0">
                <a:solidFill>
                  <a:schemeClr val="tx1"/>
                </a:solidFill>
                <a:latin typeface="Arial" charset="0"/>
              </a:defRPr>
            </a:lvl2pPr>
            <a:lvl3pPr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>
              <a:defRPr sz="1800" baseline="0">
                <a:solidFill>
                  <a:schemeClr val="tx1"/>
                </a:solidFill>
                <a:latin typeface="Arial" charset="0"/>
              </a:defRPr>
            </a:lvl4pPr>
            <a:lvl5pPr>
              <a:defRPr sz="18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590049" y="5531701"/>
            <a:ext cx="1757401" cy="28892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charset="0"/>
              <a:buNone/>
              <a:defRPr sz="11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sz="1100" dirty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4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Logo Colo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91" y="2047019"/>
            <a:ext cx="1633214" cy="89739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954339" y="2173532"/>
            <a:ext cx="6556084" cy="83134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400" b="1" i="0" baseline="0">
                <a:solidFill>
                  <a:schemeClr val="accent3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HEADLINE 2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954339" y="3105151"/>
            <a:ext cx="7684354" cy="24515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457200" indent="0">
              <a:buFontTx/>
              <a:buNone/>
              <a:defRPr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914400" indent="0">
              <a:buFontTx/>
              <a:buNone/>
              <a:defRPr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371600" indent="0">
              <a:buFontTx/>
              <a:buNone/>
              <a:defRPr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1828800" indent="0">
              <a:buFontTx/>
              <a:buNone/>
              <a:defRPr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2699558" y="2176603"/>
            <a:ext cx="0" cy="687104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 userDrawn="1"/>
        </p:nvGrpSpPr>
        <p:grpSpPr>
          <a:xfrm>
            <a:off x="0" y="1656818"/>
            <a:ext cx="6555732" cy="105076"/>
            <a:chOff x="0" y="756271"/>
            <a:chExt cx="6555732" cy="268132"/>
          </a:xfrm>
        </p:grpSpPr>
        <p:sp>
          <p:nvSpPr>
            <p:cNvPr id="28" name="Rectangle 27"/>
            <p:cNvSpPr/>
            <p:nvPr/>
          </p:nvSpPr>
          <p:spPr>
            <a:xfrm>
              <a:off x="0" y="756271"/>
              <a:ext cx="2105247" cy="268132"/>
            </a:xfrm>
            <a:prstGeom prst="rect">
              <a:avLst/>
            </a:prstGeom>
            <a:solidFill>
              <a:srgbClr val="003A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190307" y="756271"/>
              <a:ext cx="1870771" cy="268132"/>
            </a:xfrm>
            <a:prstGeom prst="rect">
              <a:avLst/>
            </a:prstGeom>
            <a:solidFill>
              <a:srgbClr val="206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arallelogram 29"/>
            <p:cNvSpPr/>
            <p:nvPr/>
          </p:nvSpPr>
          <p:spPr>
            <a:xfrm>
              <a:off x="1955831" y="756271"/>
              <a:ext cx="453763" cy="268132"/>
            </a:xfrm>
            <a:prstGeom prst="parallelogram">
              <a:avLst/>
            </a:prstGeom>
            <a:solidFill>
              <a:srgbClr val="003A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46138" y="756271"/>
              <a:ext cx="2105247" cy="268132"/>
            </a:xfrm>
            <a:prstGeom prst="rect">
              <a:avLst/>
            </a:prstGeom>
            <a:solidFill>
              <a:srgbClr val="00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Parallelogram 31"/>
            <p:cNvSpPr/>
            <p:nvPr/>
          </p:nvSpPr>
          <p:spPr>
            <a:xfrm>
              <a:off x="6101969" y="756271"/>
              <a:ext cx="453763" cy="268132"/>
            </a:xfrm>
            <a:prstGeom prst="parallelogram">
              <a:avLst/>
            </a:prstGeom>
            <a:solidFill>
              <a:srgbClr val="00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Parallelogram 32"/>
            <p:cNvSpPr/>
            <p:nvPr/>
          </p:nvSpPr>
          <p:spPr>
            <a:xfrm>
              <a:off x="3834196" y="756271"/>
              <a:ext cx="453763" cy="268132"/>
            </a:xfrm>
            <a:prstGeom prst="parallelogram">
              <a:avLst/>
            </a:prstGeom>
            <a:solidFill>
              <a:srgbClr val="206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5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Headlin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838200" y="1313935"/>
            <a:ext cx="6555732" cy="45719"/>
            <a:chOff x="0" y="756271"/>
            <a:chExt cx="6555732" cy="268132"/>
          </a:xfrm>
        </p:grpSpPr>
        <p:sp>
          <p:nvSpPr>
            <p:cNvPr id="5" name="Rectangle 4"/>
            <p:cNvSpPr/>
            <p:nvPr/>
          </p:nvSpPr>
          <p:spPr>
            <a:xfrm>
              <a:off x="0" y="756271"/>
              <a:ext cx="2105247" cy="268132"/>
            </a:xfrm>
            <a:prstGeom prst="rect">
              <a:avLst/>
            </a:prstGeom>
            <a:solidFill>
              <a:srgbClr val="003A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90307" y="756271"/>
              <a:ext cx="1870771" cy="268132"/>
            </a:xfrm>
            <a:prstGeom prst="rect">
              <a:avLst/>
            </a:prstGeom>
            <a:solidFill>
              <a:srgbClr val="206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arallelogram 6"/>
            <p:cNvSpPr/>
            <p:nvPr/>
          </p:nvSpPr>
          <p:spPr>
            <a:xfrm>
              <a:off x="1955831" y="756271"/>
              <a:ext cx="453763" cy="268132"/>
            </a:xfrm>
            <a:prstGeom prst="parallelogram">
              <a:avLst/>
            </a:prstGeom>
            <a:solidFill>
              <a:srgbClr val="003A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46138" y="756271"/>
              <a:ext cx="2105247" cy="268132"/>
            </a:xfrm>
            <a:prstGeom prst="rect">
              <a:avLst/>
            </a:prstGeom>
            <a:solidFill>
              <a:srgbClr val="00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/>
            <p:cNvSpPr/>
            <p:nvPr/>
          </p:nvSpPr>
          <p:spPr>
            <a:xfrm>
              <a:off x="6101969" y="756271"/>
              <a:ext cx="453763" cy="268132"/>
            </a:xfrm>
            <a:prstGeom prst="parallelogram">
              <a:avLst/>
            </a:prstGeom>
            <a:solidFill>
              <a:srgbClr val="00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/>
            <p:cNvSpPr/>
            <p:nvPr/>
          </p:nvSpPr>
          <p:spPr>
            <a:xfrm>
              <a:off x="3834196" y="756271"/>
              <a:ext cx="453763" cy="268132"/>
            </a:xfrm>
            <a:prstGeom prst="parallelogram">
              <a:avLst/>
            </a:prstGeom>
            <a:solidFill>
              <a:srgbClr val="206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837557" y="696096"/>
            <a:ext cx="6556375" cy="50429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 b="1" i="0" baseline="0">
                <a:solidFill>
                  <a:schemeClr val="accent3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2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358900"/>
            <a:ext cx="6556375" cy="452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13" name="Content Placeholder 24"/>
          <p:cNvSpPr>
            <a:spLocks noGrp="1"/>
          </p:cNvSpPr>
          <p:nvPr>
            <p:ph sz="quarter" idx="13" hasCustomPrompt="1"/>
          </p:nvPr>
        </p:nvSpPr>
        <p:spPr>
          <a:xfrm>
            <a:off x="834846" y="2011362"/>
            <a:ext cx="10517095" cy="3889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3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4" name="Logo Colo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608" y="6160511"/>
            <a:ext cx="1190171" cy="65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2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Content Placeholder 24"/>
          <p:cNvSpPr>
            <a:spLocks noGrp="1"/>
          </p:cNvSpPr>
          <p:nvPr>
            <p:ph sz="quarter" idx="13" hasCustomPrompt="1"/>
          </p:nvPr>
        </p:nvSpPr>
        <p:spPr>
          <a:xfrm>
            <a:off x="834846" y="696096"/>
            <a:ext cx="10517095" cy="52046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3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4" name="Logo Colo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608" y="6160511"/>
            <a:ext cx="1190171" cy="65577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Headlin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838200" y="1313935"/>
            <a:ext cx="6555732" cy="45719"/>
            <a:chOff x="0" y="756271"/>
            <a:chExt cx="6555732" cy="268132"/>
          </a:xfrm>
        </p:grpSpPr>
        <p:sp>
          <p:nvSpPr>
            <p:cNvPr id="13" name="Rectangle 12"/>
            <p:cNvSpPr/>
            <p:nvPr/>
          </p:nvSpPr>
          <p:spPr>
            <a:xfrm>
              <a:off x="0" y="756271"/>
              <a:ext cx="2105247" cy="268132"/>
            </a:xfrm>
            <a:prstGeom prst="rect">
              <a:avLst/>
            </a:prstGeom>
            <a:solidFill>
              <a:srgbClr val="003A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90307" y="756271"/>
              <a:ext cx="1870771" cy="268132"/>
            </a:xfrm>
            <a:prstGeom prst="rect">
              <a:avLst/>
            </a:prstGeom>
            <a:solidFill>
              <a:srgbClr val="206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/>
            <p:cNvSpPr/>
            <p:nvPr/>
          </p:nvSpPr>
          <p:spPr>
            <a:xfrm>
              <a:off x="1955831" y="756271"/>
              <a:ext cx="453763" cy="268132"/>
            </a:xfrm>
            <a:prstGeom prst="parallelogram">
              <a:avLst/>
            </a:prstGeom>
            <a:solidFill>
              <a:srgbClr val="003A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46138" y="756271"/>
              <a:ext cx="2105247" cy="268132"/>
            </a:xfrm>
            <a:prstGeom prst="rect">
              <a:avLst/>
            </a:prstGeom>
            <a:solidFill>
              <a:srgbClr val="00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6101969" y="756271"/>
              <a:ext cx="453763" cy="268132"/>
            </a:xfrm>
            <a:prstGeom prst="parallelogram">
              <a:avLst/>
            </a:prstGeom>
            <a:solidFill>
              <a:srgbClr val="00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arallelogram 17"/>
            <p:cNvSpPr/>
            <p:nvPr/>
          </p:nvSpPr>
          <p:spPr>
            <a:xfrm>
              <a:off x="3834196" y="756271"/>
              <a:ext cx="453763" cy="268132"/>
            </a:xfrm>
            <a:prstGeom prst="parallelogram">
              <a:avLst/>
            </a:prstGeom>
            <a:solidFill>
              <a:srgbClr val="2065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837557" y="696096"/>
            <a:ext cx="6556375" cy="50429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 b="1" i="0" baseline="0">
                <a:solidFill>
                  <a:schemeClr val="accent3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358900"/>
            <a:ext cx="6556375" cy="452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Subhead goes here</a:t>
            </a:r>
          </a:p>
        </p:txBody>
      </p:sp>
      <p:sp>
        <p:nvSpPr>
          <p:cNvPr id="26" name="Content Placeholder 24"/>
          <p:cNvSpPr>
            <a:spLocks noGrp="1"/>
          </p:cNvSpPr>
          <p:nvPr>
            <p:ph sz="quarter" idx="13" hasCustomPrompt="1"/>
          </p:nvPr>
        </p:nvSpPr>
        <p:spPr>
          <a:xfrm>
            <a:off x="834846" y="2011362"/>
            <a:ext cx="5202115" cy="3889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3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Content Placeholder 24"/>
          <p:cNvSpPr>
            <a:spLocks noGrp="1"/>
          </p:cNvSpPr>
          <p:nvPr>
            <p:ph sz="quarter" idx="14" hasCustomPrompt="1"/>
          </p:nvPr>
        </p:nvSpPr>
        <p:spPr>
          <a:xfrm>
            <a:off x="6529402" y="2011362"/>
            <a:ext cx="5202115" cy="3889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3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30" name="Logo Colo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608" y="6160511"/>
            <a:ext cx="1190171" cy="65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7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Content Placeholder 24"/>
          <p:cNvSpPr>
            <a:spLocks noGrp="1"/>
          </p:cNvSpPr>
          <p:nvPr>
            <p:ph sz="quarter" idx="13" hasCustomPrompt="1"/>
          </p:nvPr>
        </p:nvSpPr>
        <p:spPr>
          <a:xfrm>
            <a:off x="834846" y="696096"/>
            <a:ext cx="5202115" cy="52046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3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Content Placeholder 24"/>
          <p:cNvSpPr>
            <a:spLocks noGrp="1"/>
          </p:cNvSpPr>
          <p:nvPr>
            <p:ph sz="quarter" idx="14" hasCustomPrompt="1"/>
          </p:nvPr>
        </p:nvSpPr>
        <p:spPr>
          <a:xfrm>
            <a:off x="6529402" y="696096"/>
            <a:ext cx="5202115" cy="52046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chemeClr val="accent3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30" name="Logo Colo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608" y="6160511"/>
            <a:ext cx="1190171" cy="65577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22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8" r:id="rId3"/>
    <p:sldLayoutId id="2147483662" r:id="rId4"/>
    <p:sldLayoutId id="2147483652" r:id="rId5"/>
    <p:sldLayoutId id="214748366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mma.Garcia@desertfinancial.com" TargetMode="External"/><Relationship Id="rId2" Type="http://schemas.openxmlformats.org/officeDocument/2006/relationships/hyperlink" Target="mailto:sulie.richardson@desertfinancial.com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Sharing Success With Our Community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Emma Garcia &amp; </a:t>
            </a:r>
            <a:r>
              <a:rPr lang="en-US" dirty="0" err="1"/>
              <a:t>Sulie</a:t>
            </a:r>
            <a:r>
              <a:rPr lang="en-US" dirty="0"/>
              <a:t> Richardson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88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7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7557" y="696096"/>
            <a:ext cx="7370528" cy="504297"/>
          </a:xfrm>
        </p:spPr>
        <p:txBody>
          <a:bodyPr/>
          <a:lstStyle/>
          <a:p>
            <a:r>
              <a:rPr lang="en-US" dirty="0"/>
              <a:t>Announcing Desert Financial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34846" y="2011362"/>
            <a:ext cx="7599149" cy="38893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Founded in 1939 by 6 teachers and school district staff with $60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50 branches serving 320,000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$4.3 billion in assets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Chartered to serve anyone who lives, works, worships in Gila, Maricopa, and Pinal counties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Shared Success is part of our history. </a:t>
            </a:r>
            <a:r>
              <a:rPr lang="en-US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share success because we believe it’s the right thing to do – for our members, our community, and our people.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995" y="407306"/>
            <a:ext cx="3548743" cy="354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38200" y="654579"/>
            <a:ext cx="6556375" cy="504297"/>
          </a:xfrm>
        </p:spPr>
        <p:txBody>
          <a:bodyPr/>
          <a:lstStyle/>
          <a:p>
            <a:r>
              <a:rPr lang="en-US" dirty="0"/>
              <a:t>Financial Well-Being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003A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Have control over day-to-day, month-to-month finances</a:t>
            </a:r>
          </a:p>
          <a:p>
            <a:pPr lvl="1"/>
            <a:r>
              <a:rPr lang="en-US" dirty="0">
                <a:solidFill>
                  <a:srgbClr val="003A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Have the capacity to absorb financial shock</a:t>
            </a:r>
          </a:p>
          <a:p>
            <a:pPr lvl="1"/>
            <a:r>
              <a:rPr lang="en-US" dirty="0">
                <a:solidFill>
                  <a:srgbClr val="003A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on track to meet their financial goals</a:t>
            </a:r>
          </a:p>
          <a:p>
            <a:pPr lvl="1"/>
            <a:r>
              <a:rPr lang="en-US" dirty="0">
                <a:solidFill>
                  <a:srgbClr val="003A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Have the financial freedom to make the choices that allow them to enjoy life</a:t>
            </a:r>
          </a:p>
        </p:txBody>
      </p:sp>
    </p:spTree>
    <p:extLst>
      <p:ext uri="{BB962C8B-B14F-4D97-AF65-F5344CB8AC3E}">
        <p14:creationId xmlns:p14="http://schemas.microsoft.com/office/powerpoint/2010/main" val="241168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Financial Wellness in AZ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35.7% of Arizonan’s have no safety net to weather an emergency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29.5% of Arizona households live in asset poverty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51.2% of Arizona credit users have subprime credit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2017 Prosperity Now Scorecard</a:t>
            </a:r>
          </a:p>
        </p:txBody>
      </p:sp>
    </p:spTree>
    <p:extLst>
      <p:ext uri="{BB962C8B-B14F-4D97-AF65-F5344CB8AC3E}">
        <p14:creationId xmlns:p14="http://schemas.microsoft.com/office/powerpoint/2010/main" val="125678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68629597"/>
              </p:ext>
            </p:extLst>
          </p:nvPr>
        </p:nvGraphicFramePr>
        <p:xfrm>
          <a:off x="2168974" y="1145522"/>
          <a:ext cx="8018519" cy="2146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989703" y="3291841"/>
            <a:ext cx="11015831" cy="278623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400" dirty="0">
                <a:solidFill>
                  <a:srgbClr val="003A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Financial capability involves a combination of knowledge, skill, and access. Financially capable consumers possess: </a:t>
            </a:r>
          </a:p>
          <a:p>
            <a:pPr marL="914400" lvl="1" indent="-342900">
              <a:lnSpc>
                <a:spcPct val="120000"/>
              </a:lnSpc>
            </a:pPr>
            <a:r>
              <a:rPr lang="en-US" sz="3400" dirty="0">
                <a:solidFill>
                  <a:srgbClr val="003A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knowledge to manage financial resources effectively; </a:t>
            </a:r>
          </a:p>
          <a:p>
            <a:pPr marL="914400" lvl="1" indent="-342900">
              <a:lnSpc>
                <a:spcPct val="120000"/>
              </a:lnSpc>
            </a:pPr>
            <a:r>
              <a:rPr lang="en-US" sz="3400" dirty="0">
                <a:solidFill>
                  <a:srgbClr val="003A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skills to exercise behaviors that lead to financial health; and </a:t>
            </a:r>
          </a:p>
          <a:p>
            <a:pPr marL="914400" lvl="1" indent="-342900">
              <a:lnSpc>
                <a:spcPct val="120000"/>
              </a:lnSpc>
            </a:pPr>
            <a:r>
              <a:rPr lang="en-US" sz="3400" dirty="0">
                <a:solidFill>
                  <a:srgbClr val="003A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 to high-quality financial products and services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srgbClr val="003A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>
                <a:solidFill>
                  <a:srgbClr val="003A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Presidential Executive Order 13530 established the President’s Advisory Council on Financial Capability (PACFC).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3A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Financial Capability</a:t>
            </a:r>
          </a:p>
        </p:txBody>
      </p:sp>
    </p:spTree>
    <p:extLst>
      <p:ext uri="{BB962C8B-B14F-4D97-AF65-F5344CB8AC3E}">
        <p14:creationId xmlns:p14="http://schemas.microsoft.com/office/powerpoint/2010/main" val="13177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Financial Wellness Program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37557" y="1509189"/>
            <a:ext cx="10517095" cy="3889375"/>
          </a:xfrm>
        </p:spPr>
        <p:txBody>
          <a:bodyPr/>
          <a:lstStyle/>
          <a:p>
            <a:r>
              <a:rPr lang="en-US" sz="2000" dirty="0"/>
              <a:t>Workshops are tailored to meet the needs of the audience and to help them meet their personal financial goals. Topics include: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160669"/>
              </p:ext>
            </p:extLst>
          </p:nvPr>
        </p:nvGraphicFramePr>
        <p:xfrm>
          <a:off x="946673" y="2431229"/>
          <a:ext cx="10843708" cy="272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70033">
                  <a:extLst>
                    <a:ext uri="{9D8B030D-6E8A-4147-A177-3AD203B41FA5}">
                      <a16:colId xmlns:a16="http://schemas.microsoft.com/office/drawing/2014/main" val="2225552122"/>
                    </a:ext>
                  </a:extLst>
                </a:gridCol>
                <a:gridCol w="5873675">
                  <a:extLst>
                    <a:ext uri="{9D8B030D-6E8A-4147-A177-3AD203B41FA5}">
                      <a16:colId xmlns:a16="http://schemas.microsoft.com/office/drawing/2014/main" val="1432672203"/>
                    </a:ext>
                  </a:extLst>
                </a:gridCol>
              </a:tblGrid>
              <a:tr h="42913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3A79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Five Steps to Financial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3A79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How to Prevent Identity Theft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933105"/>
                  </a:ext>
                </a:extLst>
              </a:tr>
              <a:tr h="4852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3A79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Creating A Spending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3A79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Get It Together: Organize Your Financial Records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953144"/>
                  </a:ext>
                </a:extLst>
              </a:tr>
              <a:tr h="42913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3A79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Understanding the Impact of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3A79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Take the Wheel: Get the Best Car 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511635"/>
                  </a:ext>
                </a:extLst>
              </a:tr>
              <a:tr h="42913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3A79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Dealing With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3A79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Home buyer Education: Shopping for a Home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406775"/>
                  </a:ext>
                </a:extLst>
              </a:tr>
              <a:tr h="74069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3A79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Banking Basics-Successful</a:t>
                      </a:r>
                      <a:r>
                        <a:rPr lang="en-US" sz="2000" baseline="0" dirty="0">
                          <a:solidFill>
                            <a:srgbClr val="003A79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Account Management </a:t>
                      </a:r>
                      <a:endParaRPr lang="en-US" sz="2000" dirty="0">
                        <a:solidFill>
                          <a:srgbClr val="003A7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rgbClr val="003A7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742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89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Nonprofit Partnership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34847" y="2011362"/>
            <a:ext cx="6060806" cy="3889375"/>
          </a:xfrm>
        </p:spPr>
        <p:txBody>
          <a:bodyPr/>
          <a:lstStyle/>
          <a:p>
            <a:r>
              <a:rPr lang="en-US" dirty="0"/>
              <a:t>Workshops are provided free of charge and work in conjunction with the programs offered by our partners. </a:t>
            </a:r>
          </a:p>
          <a:p>
            <a:endParaRPr lang="en-US" dirty="0"/>
          </a:p>
          <a:p>
            <a:r>
              <a:rPr lang="en-US" dirty="0"/>
              <a:t>Native American Connections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Train the Trainer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Workshop Series</a:t>
            </a:r>
          </a:p>
          <a:p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866" y="1646817"/>
            <a:ext cx="4361328" cy="436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1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For more information:</a:t>
            </a:r>
          </a:p>
          <a:p>
            <a:endParaRPr lang="en-US" dirty="0"/>
          </a:p>
          <a:p>
            <a:r>
              <a:rPr lang="en-US" dirty="0" err="1"/>
              <a:t>Sulie</a:t>
            </a:r>
            <a:r>
              <a:rPr lang="en-US" dirty="0"/>
              <a:t> Richardson</a:t>
            </a:r>
          </a:p>
          <a:p>
            <a:r>
              <a:rPr lang="en-US" dirty="0"/>
              <a:t>Community Education Program Manager</a:t>
            </a:r>
          </a:p>
          <a:p>
            <a:r>
              <a:rPr lang="en-US" dirty="0"/>
              <a:t>Cell - 602.695.9059</a:t>
            </a:r>
          </a:p>
          <a:p>
            <a:r>
              <a:rPr lang="en-US" u="sng" dirty="0">
                <a:hlinkClick r:id="rId2"/>
              </a:rPr>
              <a:t>sulie.richardson@desertfinancial.com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Emma Garcia</a:t>
            </a:r>
          </a:p>
          <a:p>
            <a:r>
              <a:rPr lang="en-US" dirty="0"/>
              <a:t>AVP, Community Relations</a:t>
            </a:r>
          </a:p>
          <a:p>
            <a:r>
              <a:rPr lang="en-US" dirty="0"/>
              <a:t>602-433-4215</a:t>
            </a:r>
          </a:p>
          <a:p>
            <a:r>
              <a:rPr lang="en-US" dirty="0">
                <a:hlinkClick r:id="rId3"/>
              </a:rPr>
              <a:t>Emma.Garcia@desertfinancial.com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722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08371"/>
      </p:ext>
    </p:extLst>
  </p:cSld>
  <p:clrMapOvr>
    <a:masterClrMapping/>
  </p:clrMapOvr>
</p:sld>
</file>

<file path=ppt/theme/theme1.xml><?xml version="1.0" encoding="utf-8"?>
<a:theme xmlns:a="http://schemas.openxmlformats.org/drawingml/2006/main" name="Desert Financial">
  <a:themeElements>
    <a:clrScheme name="Desert Financial 1">
      <a:dk1>
        <a:srgbClr val="434343"/>
      </a:dk1>
      <a:lt1>
        <a:srgbClr val="FFFFFF"/>
      </a:lt1>
      <a:dk2>
        <a:srgbClr val="919191"/>
      </a:dk2>
      <a:lt2>
        <a:srgbClr val="DFDFDF"/>
      </a:lt2>
      <a:accent1>
        <a:srgbClr val="00B3E7"/>
      </a:accent1>
      <a:accent2>
        <a:srgbClr val="F78D28"/>
      </a:accent2>
      <a:accent3>
        <a:srgbClr val="003A79"/>
      </a:accent3>
      <a:accent4>
        <a:srgbClr val="FFBB00"/>
      </a:accent4>
      <a:accent5>
        <a:srgbClr val="1D80B6"/>
      </a:accent5>
      <a:accent6>
        <a:srgbClr val="9FA617"/>
      </a:accent6>
      <a:hlink>
        <a:srgbClr val="00BCE3"/>
      </a:hlink>
      <a:folHlink>
        <a:srgbClr val="406CAD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b"/>
      <a:lstStyle>
        <a:defPPr>
          <a:defRPr b="1" dirty="0" smtClean="0">
            <a:solidFill>
              <a:srgbClr val="F78D28"/>
            </a:solidFill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FCU" id="{84C82917-D207-A24F-8A11-43553589795F}" vid="{1673FBF6-F341-D64F-B5DE-1D88EEE324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  <wetp:taskpane dockstate="right" visibility="0" width="700" row="0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0E4E9444-481A-4B4A-90A1-BC8EE55DA305}">
  <we:reference id="wa104178141" version="3.1.0.23" store="en-US" storeType="OMEX"/>
  <we:alternateReferences>
    <we:reference id="WA104178141" version="3.1.0.23" store="WA104178141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23DABAD5-8E3A-4A45-BB0E-86660A45CC1F}">
  <we:reference id="wa104381063" version="1.0.0.0" store="en-US" storeType="OMEX"/>
  <we:alternateReferences>
    <we:reference id="WA104381063" version="1.0.0.0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428C8B650FC249A2026A4AF340ADA6" ma:contentTypeVersion="11" ma:contentTypeDescription="Create a new document." ma:contentTypeScope="" ma:versionID="7653a6b420d9ad42b545b88cf1c5fe7b">
  <xsd:schema xmlns:xsd="http://www.w3.org/2001/XMLSchema" xmlns:xs="http://www.w3.org/2001/XMLSchema" xmlns:p="http://schemas.microsoft.com/office/2006/metadata/properties" xmlns:ns1="http://schemas.microsoft.com/sharepoint/v3" xmlns:ns2="050fa59e-bc09-4449-80fb-516a2be95663" xmlns:ns3="3f5feab2-f9a9-4095-bfec-08e5784fbb7e" targetNamespace="http://schemas.microsoft.com/office/2006/metadata/properties" ma:root="true" ma:fieldsID="f315003fe559e1c868e3630cf0a61dc7" ns1:_="" ns2:_="" ns3:_="">
    <xsd:import namespace="http://schemas.microsoft.com/sharepoint/v3"/>
    <xsd:import namespace="050fa59e-bc09-4449-80fb-516a2be95663"/>
    <xsd:import namespace="3f5feab2-f9a9-4095-bfec-08e5784fbb7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ncfda0567f9a499d87a3ee98e479133a" minOccurs="0"/>
                <xsd:element ref="ns3:TaxCatchAll" minOccurs="0"/>
                <xsd:element ref="ns2:i8b27af651fe42d287a19947e9d64c14" minOccurs="0"/>
                <xsd:element ref="ns2:nc92d52dd3cc4486a91892fd90ec4a9c" minOccurs="0"/>
                <xsd:element ref="ns2:Chann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fa59e-bc09-4449-80fb-516a2be95663" elementFormDefault="qualified">
    <xsd:import namespace="http://schemas.microsoft.com/office/2006/documentManagement/types"/>
    <xsd:import namespace="http://schemas.microsoft.com/office/infopath/2007/PartnerControls"/>
    <xsd:element name="ncfda0567f9a499d87a3ee98e479133a" ma:index="11" nillable="true" ma:taxonomy="true" ma:internalName="ncfda0567f9a499d87a3ee98e479133a" ma:taxonomyFieldName="Owner" ma:displayName="Owner" ma:readOnly="false" ma:default="215;#Marketing|98da0318-c054-4631-a7b8-48a73dcd60ca" ma:fieldId="{7cfda056-7f9a-499d-87a3-ee98e479133a}" ma:sspId="3cdc8c28-7ec1-46f9-8af3-b7108ba3b64a" ma:termSetId="4b36b298-c1b6-4de8-b11c-96915d7a3b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b27af651fe42d287a19947e9d64c14" ma:index="14" nillable="true" ma:taxonomy="true" ma:internalName="i8b27af651fe42d287a19947e9d64c14" ma:taxonomyFieldName="Category" ma:displayName="Category" ma:default="" ma:fieldId="{28b27af6-51fe-42d2-87a1-9947e9d64c14}" ma:sspId="3cdc8c28-7ec1-46f9-8af3-b7108ba3b64a" ma:termSetId="f3819e14-15e2-48d4-9e71-4c7a93acf0e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nc92d52dd3cc4486a91892fd90ec4a9c" ma:index="16" nillable="true" ma:taxonomy="true" ma:internalName="nc92d52dd3cc4486a91892fd90ec4a9c" ma:taxonomyFieldName="Topic" ma:displayName="Topic" ma:default="" ma:fieldId="{7c92d52d-d3cc-4486-a918-92fd90ec4a9c}" ma:sspId="3cdc8c28-7ec1-46f9-8af3-b7108ba3b64a" ma:termSetId="3e726486-b6d1-40e1-9535-5b5ea03eeb0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Channel" ma:index="17" nillable="true" ma:displayName="Channel" ma:format="Dropdown" ma:internalName="Channel">
      <xsd:simpleType>
        <xsd:restriction base="dms:Choice">
          <xsd:enumeration value="ATM Screen"/>
          <xsd:enumeration value="ATM Screen (Rebrand)"/>
          <xsd:enumeration value="Brochure"/>
          <xsd:enumeration value="Brochure (Rebrand)"/>
          <xsd:enumeration value="Desert Financial News Quarterly Mailer"/>
          <xsd:enumeration value="Digital Signage"/>
          <xsd:enumeration value="Digital Signage (Rebrand)"/>
          <xsd:enumeration value="Email"/>
          <xsd:enumeration value="Email (Rebrand)"/>
          <xsd:enumeration value="Flyer"/>
          <xsd:enumeration value="Flyer (Rebrand)"/>
          <xsd:enumeration value="General"/>
          <xsd:enumeration value="General (Rebrand)"/>
          <xsd:enumeration value="Media Matrix"/>
          <xsd:enumeration value="Media Matrix (Rebrand)"/>
          <xsd:enumeration value="Mailers"/>
          <xsd:enumeration value="Mailers (Rebrand)"/>
          <xsd:enumeration value="Print on Demand"/>
          <xsd:enumeration value="Print on Demand (Rebrand)"/>
          <xsd:enumeration value="Other Printed Items"/>
          <xsd:enumeration value="Other Printed Items (Rebrand)"/>
          <xsd:enumeration value="*NEW* MEMBER COMMUNICATION (LIVE 11/27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feab2-f9a9-4095-bfec-08e5784fbb7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cd95646-f52b-4084-bc99-e0bb24126af0}" ma:internalName="TaxCatchAll" ma:showField="CatchAllData" ma:web="3f5feab2-f9a9-4095-bfec-08e5784fbb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cfda0567f9a499d87a3ee98e479133a xmlns="050fa59e-bc09-4449-80fb-516a2be956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Marketing</TermName>
          <TermId xmlns="http://schemas.microsoft.com/office/infopath/2007/PartnerControls">98da0318-c054-4631-a7b8-48a73dcd60ca</TermId>
        </TermInfo>
      </Terms>
    </ncfda0567f9a499d87a3ee98e479133a>
    <i8b27af651fe42d287a19947e9d64c14 xmlns="050fa59e-bc09-4449-80fb-516a2be95663">
      <Terms xmlns="http://schemas.microsoft.com/office/infopath/2007/PartnerControls"/>
    </i8b27af651fe42d287a19947e9d64c14>
    <nc92d52dd3cc4486a91892fd90ec4a9c xmlns="050fa59e-bc09-4449-80fb-516a2be95663">
      <Terms xmlns="http://schemas.microsoft.com/office/infopath/2007/PartnerControls"/>
    </nc92d52dd3cc4486a91892fd90ec4a9c>
    <Channel xmlns="050fa59e-bc09-4449-80fb-516a2be95663">General (Rebrand)</Channel>
    <TaxCatchAll xmlns="3f5feab2-f9a9-4095-bfec-08e5784fbb7e">
      <Value>215</Value>
    </TaxCatchAll>
    <PublishingExpirationDate xmlns="http://schemas.microsoft.com/sharepoint/v3" xsi:nil="true"/>
    <PublishingStartDate xmlns="http://schemas.microsoft.com/sharepoint/v3" xsi:nil="true"/>
    <_dlc_DocId xmlns="3f5feab2-f9a9-4095-bfec-08e5784fbb7e">DSFCU-100-733</_dlc_DocId>
    <_dlc_DocIdUrl xmlns="3f5feab2-f9a9-4095-bfec-08e5784fbb7e">
      <Url>https://cuonline.desertschools.org/departments/marketing/_layouts/DocIdRedir.aspx?ID=DSFCU-100-733</Url>
      <Description>DSFCU-100-733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B75B430-5797-4E81-A17C-D52EECF36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3B7869-0205-4C25-94A5-760F0D6815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50fa59e-bc09-4449-80fb-516a2be95663"/>
    <ds:schemaRef ds:uri="3f5feab2-f9a9-4095-bfec-08e5784fbb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CF0AEF-B327-4D07-9CD8-49D037C83154}">
  <ds:schemaRefs>
    <ds:schemaRef ds:uri="3f5feab2-f9a9-4095-bfec-08e5784fbb7e"/>
    <ds:schemaRef ds:uri="http://schemas.microsoft.com/office/2006/metadata/properties"/>
    <ds:schemaRef ds:uri="http://purl.org/dc/terms/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050fa59e-bc09-4449-80fb-516a2be95663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7A2592E-9CF8-46AD-9E09-91156B40380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371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Open Sans</vt:lpstr>
      <vt:lpstr>Open Sans Semibold</vt:lpstr>
      <vt:lpstr>Desert Financial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DesertFinancial-Template-2018</dc:title>
  <dc:creator>Microsoft Office User</dc:creator>
  <cp:lastModifiedBy>Kristin Borns</cp:lastModifiedBy>
  <cp:revision>97</cp:revision>
  <dcterms:created xsi:type="dcterms:W3CDTF">2017-07-26T16:07:27Z</dcterms:created>
  <dcterms:modified xsi:type="dcterms:W3CDTF">2018-01-30T04:00:02Z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0x010100BB428C8B650FC249A2026A4AF340ADA6</vt:lpwstr>
  </property>
  <property fmtid="{D5CDD505-2E9C-101B-9397-08002B2CF9AE}" pid="3" name="_dlc_DocIdItemGuid">
    <vt:lpwstr>20a718b6-853c-4af9-a56d-5ab48c7b3178</vt:lpwstr>
  </property>
  <property fmtid="{D5CDD505-2E9C-101B-9397-08002B2CF9AE}" pid="4" name="Topic">
    <vt:lpwstr/>
  </property>
  <property fmtid="{D5CDD505-2E9C-101B-9397-08002B2CF9AE}" pid="5" name="Category">
    <vt:lpwstr/>
  </property>
  <property fmtid="{D5CDD505-2E9C-101B-9397-08002B2CF9AE}" pid="6" name="Owner">
    <vt:lpwstr>215;#Marketing|98da0318-c054-4631-a7b8-48a73dcd60ca</vt:lpwstr>
  </property>
</Properties>
</file>