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4"/>
  </p:sldMasterIdLst>
  <p:notesMasterIdLst>
    <p:notesMasterId r:id="rId13"/>
  </p:notesMasterIdLst>
  <p:handoutMasterIdLst>
    <p:handoutMasterId r:id="rId14"/>
  </p:handoutMasterIdLst>
  <p:sldIdLst>
    <p:sldId id="256" r:id="rId5"/>
    <p:sldId id="330" r:id="rId6"/>
    <p:sldId id="311" r:id="rId7"/>
    <p:sldId id="355" r:id="rId8"/>
    <p:sldId id="356" r:id="rId9"/>
    <p:sldId id="357" r:id="rId10"/>
    <p:sldId id="341" r:id="rId11"/>
    <p:sldId id="329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87" autoAdjust="0"/>
    <p:restoredTop sz="94660" autoAdjust="0"/>
  </p:normalViewPr>
  <p:slideViewPr>
    <p:cSldViewPr>
      <p:cViewPr varScale="1">
        <p:scale>
          <a:sx n="78" d="100"/>
          <a:sy n="78" d="100"/>
        </p:scale>
        <p:origin x="10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438" y="5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8324E178-DE01-4FE0-964C-81F788E7F4B4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335427BF-2351-4FA7-8D94-72E677AA59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64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/>
            </a:lvl1pPr>
          </a:lstStyle>
          <a:p>
            <a:fld id="{24E02201-E2AC-430B-9805-F31CC0AD4ACA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/>
            </a:lvl1pPr>
          </a:lstStyle>
          <a:p>
            <a:fld id="{B8228C3E-0216-4468-A23B-8AB35E4360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30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28C3E-0216-4468-A23B-8AB35E4360C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55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chemeClr val="tx2"/>
                </a:solidFill>
              </a:rPr>
              <a:t>IDA participants may be enrolled in one IDA program at a time and have the option of reapplying to be in a second IDA program once they have completed their existing IDA program. 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DCDBB3-7824-45D8-AAE7-81349FC103F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54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28C3E-0216-4468-A23B-8AB35E4360C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64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2BDEAF-AEF4-4BDF-B205-8315BF9495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24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2BDEAF-AEF4-4BDF-B205-8315BF9495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24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>
              <a:spcBef>
                <a:spcPct val="0"/>
              </a:spcBef>
            </a:pPr>
            <a:r>
              <a:rPr lang="en-US" sz="2000" dirty="0">
                <a:solidFill>
                  <a:schemeClr val="tx2"/>
                </a:solidFill>
              </a:rPr>
              <a:t>Classes are provided free of charge through partnering non-profit agency 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E0C73C-68A9-4879-8943-2EC1A7FE58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29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28C3E-0216-4468-A23B-8AB35E4360C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87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92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9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705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951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153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66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83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0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9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8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5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5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4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5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2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7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CA254-33A6-412A-B3F8-A8F17338943B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D5A6EC-4E65-413C-AB84-A26BB44FF1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6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2286000"/>
            <a:ext cx="6096000" cy="24384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Approaches to Financial Literacy</a:t>
            </a: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762000"/>
            <a:ext cx="2851724" cy="11429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20000" cy="56388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800" dirty="0">
                <a:latin typeface="Arial Black" pitchFamily="34" charset="0"/>
              </a:rPr>
            </a:br>
            <a:r>
              <a:rPr lang="en-US" sz="3900" dirty="0">
                <a:latin typeface="Arial Black" pitchFamily="34" charset="0"/>
              </a:rPr>
              <a:t>“PIC – a – Path”</a:t>
            </a: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br>
              <a:rPr lang="en-US" sz="2800" dirty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  <p:sp>
        <p:nvSpPr>
          <p:cNvPr id="9220" name="AutoShape 2" descr="Time is mon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Perpetu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7976" y="1524000"/>
            <a:ext cx="7235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/>
              </a:buClr>
              <a:buSzPct val="100000"/>
            </a:pPr>
            <a:endParaRPr lang="en-US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7472" indent="-347472"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2015 CNA – Mesa residents completed surveys</a:t>
            </a:r>
          </a:p>
          <a:p>
            <a:pPr marL="347472" indent="-347472"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endParaRPr lang="en-US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7472" indent="-347472"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3 areas of need are addressed</a:t>
            </a:r>
          </a:p>
          <a:p>
            <a:pPr marL="804672" lvl="2" indent="-347472"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Education – GED, Metropolitan, Major college.</a:t>
            </a:r>
          </a:p>
          <a:p>
            <a:pPr marL="804672" lvl="2" indent="-347472"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Employment Development – Resumes, interviews, etc.</a:t>
            </a:r>
          </a:p>
          <a:p>
            <a:pPr marL="804672" lvl="2" indent="-347472"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Financial Education – budgeting, prioritizing!</a:t>
            </a:r>
          </a:p>
          <a:p>
            <a:pPr marL="457200" lvl="2">
              <a:buClr>
                <a:schemeClr val="accent2"/>
              </a:buClr>
              <a:buSzPct val="100000"/>
            </a:pPr>
            <a:endParaRPr lang="en-US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7472" indent="-347472"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MesaCAN implemented the </a:t>
            </a:r>
            <a:r>
              <a:rPr lang="en-US" sz="2000" u="sng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</a:t>
            </a: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ersonal </a:t>
            </a:r>
            <a:r>
              <a:rPr lang="en-US" sz="2000" u="sng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nvestment </a:t>
            </a:r>
            <a:r>
              <a:rPr lang="en-US" sz="2000" u="sng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</a:t>
            </a: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enter</a:t>
            </a:r>
          </a:p>
          <a:p>
            <a:pPr marL="804672" lvl="2" indent="-347472"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Repeat clients are </a:t>
            </a:r>
            <a:r>
              <a:rPr lang="en-US" sz="2000" u="sng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required</a:t>
            </a: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to attend an Orientation </a:t>
            </a:r>
          </a:p>
          <a:p>
            <a:pPr marL="804672" lvl="2" indent="-347472"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Program leaders provide overview</a:t>
            </a:r>
          </a:p>
          <a:p>
            <a:pPr marL="804672" lvl="2" indent="-347472"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“PIC a Path” – what is their priority?</a:t>
            </a:r>
          </a:p>
          <a:p>
            <a:pPr marL="804672" lvl="2" indent="-347472"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Receive financial education in a group setting</a:t>
            </a:r>
          </a:p>
          <a:p>
            <a:pPr marL="804672" lvl="2" indent="-347472"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Receive additional help in private setting - 1:1.</a:t>
            </a:r>
          </a:p>
          <a:p>
            <a:pPr marL="804672" lvl="2" indent="-347472"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endParaRPr lang="en-US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7472" lvl="1" indent="-347472">
              <a:buClr>
                <a:schemeClr val="accent2"/>
              </a:buClr>
              <a:buSzPct val="100000"/>
            </a:pPr>
            <a:r>
              <a:rPr lang="en-US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</a:p>
          <a:p>
            <a:pPr>
              <a:buClr>
                <a:schemeClr val="accent2"/>
              </a:buClr>
              <a:buSzPct val="100000"/>
              <a:buFont typeface="Arial" pitchFamily="34" charset="0"/>
              <a:buChar char="•"/>
            </a:pPr>
            <a:endParaRPr lang="en-US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  <a:buSzPct val="100000"/>
            </a:pPr>
            <a:endParaRPr lang="en-US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0482" name="AutoShape 2" descr="data:image/jpeg;base64,/9j/4AAQSkZJRgABAQAAAQABAAD/2wCEAAkGBxISEhUSEhIWEhUVGBUYFhYVGBIXHRgdGhUZFxgaGhgYHSggGBslHRkaITEiJTUtLi4uFx8zODMtNygtLisBCgoKDg0OGxAQGy8lICUtLTItLy0tLS0tLTUvLS0tLS0tLS0tLS0tLS0tLS0tLS0tLS0tLS0tLS0tLS0tLS0tLf/AABEIAMIBAwMBEQACEQEDEQH/xAAcAAEAAgMBAQEAAAAAAAAAAAAABQYDBAcBAgj/xABGEAABAwIDBAYGBwYEBgMAAAABAAIDBBEFEiEGEzFBByJRYXGBFDJCkaGxI1JygpKiwTNDYrLC0SQ0U2MWc9Lh8PEVk7P/xAAbAQEAAwEBAQEAAAAAAAAAAAAAAgMEBQEGB//EADQRAAICAQMDAQYEBwEAAwAAAAABAgMRBBIhBTFBURMUIjJhcUKBkaEVI7HB0eHwMwZS8f/aAAwDAQACEQMRAD8A7igCAIAgCAIAgCAIAgCAIAgCAIAgCAIAgCAIAgCAIAgCAIAgCAIAgCAIAgCAIAgCAIAgCAIAgCAIAgCAIAgCAIAgCAIAgCAIAgCAIAgCAIAgCAIAgCAIAgCAIAgCAIAgCAIAgCAIAgCAIAgCAIAgCAIAgCAIAgCAIAgCAIAgCAIAgCAIAgCAIAgCAIAgCAIDwOHagPUAQBAEAQBAEAQBAEAQBAEAQBAEAQBAEAQBAEAQBAEAQBAEAQBAEBqYibxuYHhj3tc1hJtqQQLf9lGXKwex4eSs7KYLLTSPkmLY25ctsw1NwbnlpY8ddVnprcHmRousjNYiW9jgRcEEHmNVpyZj6XoCAIAgCAIAgCAIAgCAIAgCAIAgCAIAgCA1KzEWR6E3PYNT/wBl6otnjkkYqPFWyEi2WwvrbhzXrg0eKaZ9RYtE52UEjsJFgU2sbka2K4oWOyM0I4k8r9gXsY5PJSwQz6h5Ny5x8yp4RDLJDC8Ty3EjiRyvc2/X/wBKMo+hKMvUnIZmvGZpuFXjBNPJkQ9MNZVMiYXvcGtbxJ/81PcoykorLPUm3hFDxjbCWQlsP0TO3TMfP2fL3rJO9vsba9OlzI0KqV0AAuTUSNzPeSS6Nrh1WAnUOI1J46gKDbgvqSilN/Q2aqIzUEUty4wPex3Pqk3B8rtHgVKWZVp+hGOI2tepq4Djb6c5SXGJ1w5oOov7TOxw+KhXa4/YnbSpdu5L4hilZTFrmzb+F+sb3NaQR2Eixv5/qBbOc4ecophCufHZk3s7tMyoORwEcnZfR3bl7+75q2q5T4fcqtpcOfBYFeUhAEAQBAEAQBAEAQBAEAQBAEAQGtXVjYm3OpPAdq9SyeN4IF2Ky5s2a3dy9ys2or3M03vJJJ1J1JUiJ8oD0HmgJIY0++rWkcxY/O6g4LBLe8nxjNMGPBaLBwvbsPNexfAksM1WUzzwY4+RUsojhkvgL3DNG5pAGtyCNeFtf/NFXL1LI+hLuNtVBkzmO0uNuqZCATumnqDt/iPefgPNc62xyePB0aatiy+5h2coRNUMYfVHWd4N1t5mw815VHMj26W2BrYpVb2aST6ziR4cG/CyjKW6TZOuO2KRYNhalpMtO/VsjbgHnYEOHmCPwq/TvOYsz6lNYkiuV1MYpHxnixxb42Oh8xqqJLa8GiEt0ck3stiLTekm60Uugv7Ljwt2XPxt3q2mf4Jdim+H449yJxGkdTTOZchzCC1w004tcPKyrlFwkWwkpxOi7M4v6TFmOj26PHfyI7j/AHW6qzejBbXslgl1aVBAc76UNt6jD5aeKnja50l3Oztc7MA4NEbLe0SdbXIu3TVW1wUk8lc5NPg6DA8loJGUkAkHkbcPJVFh9oAgCAIAgCAIAgCAIAgKpiU5fI4nkbDuAV0VhFMnlmOCme/1Wk9/L3nRG0glk3YsEkPEtb8fko70S2M24sCb7TifCw/uvN57sNuPDIh7APjc/NR3M92oztp2Dgxo8gvMs9wZLIenqAICD2xrd1TOtxf1B58fygqm+W2BbRHdM5muedIn9lBZtVIOLIH289f6VfT5Znv5aX1IBUGg2sLqd1NHJ9VzSfC9nfC6nCW2SZCxbotEvt1Blqc312Nd5i7T8grNQsTKtM8wwV8OI1GhGo8eSpRe1ksu3TbvhmHCSMfA3+TwtGo7pmfTPCaNLZPEdzUNuerJZjvM9U+R+BKhTPbInfDdE6eugc4ICj47teIcWpqF0DHteGnenVzHSF7QGi2mrW3N/a7lNQzFsg5fFgzYR0j0U8m7zOhJNmmUNa13g4EgX77LLHUQk8HXv6Nqqq/aYyvp4LiHK85Z6gCAIAgCAIAgCAIAgNP/AONjzl5bcnXXhfwXu5nm1G2AvD09QBAEAQBAEAQFV27o5ZWxCNjn2LrhoJtoLcPNZtRFtLBo08oxbyU44RUf6Ev4H/2WX2cvQ2e1h6li2Tw2XJVMdG5hfGGtztc3Uh45jvCvpg8NMzXzWYtGlHsZVHju2+Lj+gKitPMsepgfQ2JqT7UQ+87/AKU92kee9RJraDZ+aoZBZzN4xpa8kuAJs3hp2g+9W2VOSRTVaoNkL/wTU/Wi/E//AKVV7vIv95j6EttRgkz4qeOJu83TS0m7W+y0A6n+Eq22ttJIopsjGTbK0/ZyraL7h2nYWH4A3Wf2M14NXt635On07iWtLhYkC4PI21C6COc+5kXp4cko/wDEbUSHiIGm33YGxn80pVz4rKVzYc5xFgbLI36r3j3OIXz809zSP1PT2J0wbfhf0LpsDg2JTkGOeemphxdmeAR2RsOhP8VrDv4LVp4WPnOEcPq2p0VeVtjKf9PuztbBougfHH0gCAIAgCAIAgCAIDwoClDpOw8TPie6RgY4tEmQuY6xtcFhJtfmQqPeIZwzd/Db3BSS/wAlow7GaeoF4J45R/A5p94GoVqnF9mZZ1Tg8STRu3UisXQHqAICExvaOOmcGOY9ziMwy5bWuRxJ7lVZaoFtdTmsor9VtzIf2cTW97yXfAWsqHqX4RetKvLI+ba+rdwe1n2Wt/quq3qJss93gu5qOxirk/fSn7JI/lUfaWPye+zrXgzwRYhJ6vpB7y6QD3uICklY/U8bpXobFNg1bI8sMuVzQC5rprkA3sSGkkA2PuUlVY/J5KytLOODPUbObt0baitax0rsrG9d2Y6aC7hrqPep+xa7yPI2OabhDKXf6DGtm4qWF081S4MblBIjLjdzg0AAOvxK8nSorLke0TndNVwiss1MJwVtRm3U8rS0AnfU8sWnc5xsfJeRqzymTu3VP4kn9mn/AEI+LEG73cxYgHOzBoLXVLWlxNgA/LlJJOmqhh5wpF8tLYob5V48+M4+3cl5K2sp5BHJVxMebEMlmhuQTYaP15Kz+ZF9zMqo2R3Rg2vVJm+/aOthaHTQscy9g5p0P3mucF67bI/Mir2EG8Jkpgu1UU7xHkcx7r2BsQbC51HcOYCshcpPBVZQ4LJRuiRu+xHEqo69Zwae6SZ77DwEbfgttnEUjHXy2zqFJQxRAiONrAS5xygC5cbkntJKowkaZWTl8zNmy9IHqAIAgCAIAgCAIAgCAoXSrtUaWH0eI2mnBFxxjZwc7xPAeZ5LPqLdscI6PTtL7We6XZfucPC5h9IAbEEaHkRx8lJbvBF4a57F42eoseeAYHVLGng6Z5a38MxJI8AVprjczm32aGPzJN/T/RYqXF6yhkDsRxWEhp1p42smkcOzqsaY/E6K5TcOZSMk6qrliit/d8Ikdn+k1lVWR0wgMccmYNe9wzZg0uALQLC4FuJ1KlDUKcsFd/TpVVObeWdCWg5pUOkKkuyOUey4tPg7UfEfmWXUx4TNOmly0NlcBppIGyvZncc18xNhZxGgGnLmlNUHHLPbrZqTSZp7QPcKuOgoooIZHRmV8z42OytuWgNFtXXHNez+ZQiuTVpaoexlqLstJ4SXl/f0PptTVxQVUArWVtWI88TWMY17Bo112tFrgm4B4r34lFrOWeuNFltc3W4Vt4ectP8AMrMGIRyRRGjqauXErszMc6ctzXG8ErXdRsQ14dniqt2Utre43yqcJy9tGKq5xjH5YffJP4hVVNNic0sVHNUiSCJrcgIZmB5vIsOCsk5Rm2lngyVV03aSMZ2KOJPv38eDJtQ2rl9BqGwxsfC50ssUksbcrrNytzHQj1tR2Be2bnta8ENHOiv2tcpPElhNIxY6aquonQyuo4pHSsOUT6btvW1cL9bMAPBeTzOOHjP3PdNOjTahTjuaw/HOfsbOF0Mno09LLLTxMla4NdHUzTuBc3KSTNazbW0B7V7H5XFtfqVW3Q9rG2Kbw+U0kn+hC0+BYo2GOlifGwR3DaiKoc1pbnzXdEBcu1tf/wBqtRsUdqa/U3PV6OVrumm8/ha/vnsMewarFY+V0UsrNxFGZWQ00+chrcx3UjurqDw18ivZQlv3fT6CjU0vTKCaT3N4bax+aX+iexinZBhrI2MDA7d3G7EWp67iYx6jiRqOXBStSVZy4yc725c/nkitlQIxUVTvVp4nu88pPyafeq9LDMsjVzxHBo9FkhpMGqawgOcXSyC/PIxrGg+Lw73roamW3LMelr3yUfVldh6ScSabmVj9b5XRst4dWxt5rkLV2I+ifTaGuF+5M0/S7UAdemief4XPZ88ysWsflFD6VDxJkpS9L0R/a0sjf+W9j/5sqmtbHyimXSprtJE7QdJGHSGxmMR7JWPb+YAt+Kujqa35M09BfH8OfsWSgxKGcZoZY5R2xua4flKtUk+zMsoSi8SWDbUiIQBAEAQBAYK2rZFG6SRwaxjS5xPIAXJXjeFk9jFyaiu7PzzWmqxWrllhhfK5x0aOEbBoxrnHqt07SLm65klK2WUfUV+y0tSjJ4J+Do+ip2iTFKxlODwijILz3XINz3NB8VZHTqPM2ZZdQnY9tEc/Vn3/AMc0VEMmG0LQf9ef1j383OHiW+AUvbQhxBHnuN1zzdP8ka8b8cxTgZWxO5/5eK3iLGQfiXn82z7En7lpvq/1f+CWpejWjpQH4jWsaOORrmxN8Mzjmd5WU46eMeZMol1K2z4aYf3/ANFn2Mmwh0zoqCJhkjbmMm7de18ukknWPH4q2p15xEyapanapXPv/wB2LsrzCR20VLvaaVnE5SR4t6w+IULFmLROuW2SZS9l9pG0zHse1zmk5m5baG1jxI00HxWSq7YsM13UubyjX2kxKjrCHS0edzRZrjI5hAve3U4jx7V5ZbGfeJfpZ36fKhLCffjJrYdi/ozSylhip2niWtLnH7T3klyirnH5VgWqVz3Wyb/oJNoKp17zOF/q5W/ygJ7WfqRVMPQ1X1sz9DJI+/Iueb+V1DfJ+T3ZFc4Jak2WeWbyd7aZna/V3uuLeZv3K1Ut8yeCqV6TxBZMc+zby0vp3sqWDiY/WHi2/wAlF0v8LyexvWcSWCFc2xIIsRxB0I8QqsF65PLIeYJFnpUcTZg6RkZNg4PIFwSLWBvyPuVnxpbvBD+W5bfJ81+I1EjQyZ7nAHMA4AHhoeFzoUlOT4YjCK5ibeNSiDAqh/Oc5PxyCI/lDit2jjwjBrJcs0cWcKfZyliGhn3R/G51Sfkoa2WIs09Khm1P0WTY6KNnaeemllngjlJlLWl7Q6waxvC/DUn3KnS1xcctGnqN842KMHjgrZ2fimxh9Gy7IjK8dSwytawuIF78CLKh1xldt8GtXyhpVY+/+z72z2OjpKimghke81Bt9JlOW72Mb6oF/WPuXt1CjJJeRpdZK2EpyS4Jaq6I5xfd1MT+zO17PlmU3o34ZTHq0fMWVWDZWtM0zIYjJJTuDZHROaMpIJGVzi0nhy1VCpsy0vBrlqqXBOb4fqT+xmJYn6fFSummGV30scpz2Y0ZnA57kXFgCPrBXUys37WzLqqtP7F2RS+jR2oFdE4Z6gCAIAgOe9JeM0dmQzzucwOzSU0Fi+Qi2QPfmAjYDckHU6W4LPdOK4Z0dDTc25QX5vsv9lKG1tbP/hsMp/Rox+7pmZna83yW6pPbp4lZ/azlxBcHQ90pr+PUSy/r/ZeTPSdHE5BnxCojpGnVzpHh8h8XE5Qe+58F6qG+Zs8l1GC+GiOX9uCRZiWB4drAw10w4PNngHtzuAY37gJU91Vfbkpdes1PzPav0ILH+kiuqdGO9FZ9WEnMfGQ6/hyqmeplLtwa6Om1V8y+J/Uq9bTStLXzNdeVoka59yXtOgdmOpvbmqZqXk11yg8qHjgtHRNXbrEWAnSVkkfnYPHxZbzV2mliZj6nXuobXjD/ALHewukfNghAcfxKn3Ukkf1HOA8AdPguXNYk0dSDzFMtW1eGxxMp5WMa1rXND7NAzAgOF+31Tx+stNsElFpGamxtyTZh2+pWtfE5rQ0Oa4aADgQeXio6lYw0e6WTw0yDwvCnT5nZmxxs9eR5sG/3PcqoQ3fYvnYo8d2SkeKw09mUce8kOm+kGpJ06reXw81ZvUeILkq9nKfM3x6EZjrJ2yWqHFz7A8bgX5DkPJVWKWfiLKtjWYmrSTyMcDE5zXaAZSbnsFufgvItp8E5JNclgGMwzdSuhs8ab1oLXD7Q4j4juV/tIy4mjP7OUea2aOM4MyJolimbLGTlGozA2vY20Og7vBV2VqKzF8Fldrk9slySbo82H0jPrzhvvfIFZ3qivqVdrZP6GhtrJerePqhg/KD+qhe/jLNMvgIjphn3OH0VNexcTI4fYj1/NL8F09LHCOZqZZbM3SuRHTYfTj2WE2+xHGwfzFYNa+yOz0iPMn9jFslsliLqaOemrtw2S7hHmlA9Yi5Au0k2vwVdVM9qalgs1Oqp9o4zhnHkhNkKWvlq5ZqRzHTx5nPfIRY7xzgSLixJNzyVVMZ724mjUypjVGM1w+2Pp/8ApvYzUYicTp/SIWTVEQY9kURAD2tc5973Njdp/CNO2ybsdi3LkrrjQtPLY8J8ZZd39Ie6/wA3QVdP2nIHM/GSFpd+35kznrRbvkmn/UjujLHaURzGWeNk9RPJK5r3Bp14AF2h5nTtUdPZHD57lmtosUkkuEkjH0duEk2IYm/1S94aexoO8d+XdjyUacOUrBr5KuuFfossrdH0j1EdM+JrRvXySPEp1yCRxeQGni4Oc619BpoVQtU1Fpdz5Za2Sg15LFsV0ht3cNNKyonne8tL+o4HPIS03LwbAEctAO5XU6nhRfcu0+rTSjLLZ04LadE9QHhCA5XWdHFJTPnq6qYila4vbEwOuA4jquc3rEZnWAbrYC54rK6IpuUjrQ6hbOMaq18XbJFYh0l7thhw6mZTRC4DnNGbxDG9Vp7yXd6qnqUuII0V9Mcnvvk2/wDvJXaLCaivhqal1QZX0rQ4skL5HuBBJyknqizXeJFtOKrjCVkW89jVO2vTzjBR+byaOzeIxU9THNNCJ423uwhpvdpAIDtLg2OvYq6pKMsst1NUrK3GLwxtJXwz1D5YIBTxutaMZdDYAmzdBc62CWSUpcHumrnXWozeWTlVH6VhEUo1koJDE/8A5UhBYfAEtHk5XP46k/QyxfstW4+JrK+5WKCrdDLHM31o3teO8tcHW87W81ng9skzbZBTi4vyfp+jqGyMbIw3a9rXNPaHC4+a7CeVk+PknF4Zkzi9r69i9I5OabaQZap5+uGuHuyn4tK596xM6OneYI28WxqSem3fozgwBl5DmI6ttfVtr481KdjlHGCEKlGeWzUxaSqlp4pJWt3TbBjha5uLXOpOtu5RnvlFN9idarjJpdzX2dw4VMwic4tbYuNra2sOegOvFRrhueCVs9iykaEDsr2n6rgfcVFcSJvmJYNvWWqQfrRtPuc4K7UfNn6FOm+VkTgTL1MI/wBxh9zgf0VVfzIstfwMkduP8277LPkrNR85DTfIatXg+Sliqc/7Q2LbcPWsQfBqjKvEFIlGzNjibDKSfd0gbLpI8uiYRoxwd6xOt+N1JRliPJByjmTa7GGSmkkrd3MQ95ka15HA2te2g9kfBRw5Wc+pJSSqzH0IbpVaavF6WjGoywsI7N5KTJ+QNPkuxXxBs48+ZJH30zz3q4ox7EIP4nu/RgXH1r+JI+k6VH+XJ/UtWz22NBDQxRCpbvI4QC0h7bvDNR1hb1lfC6GzGTDdpbpWuTjw2RnQi1jYZ3FwzuextiRchrLg242u4+4qGkxhsu6rnfFeEjbw2XfbQznlDBlB77Rg/F7gpReb39iFi26KP1ZM9KVXu8MnI4uDGD70jQfy3Vt/yMp0Ec6iP05/Qq222yVJT4a2bdZJ2NhZmYSM7iWhxe3g72jfjpxVF1UI15xyatJqrZ37c8PJ9u/wmzo5OnaPPfPv/wDn8kfwac5fWLXum/yOVLnny5JbPYw6jnZUMY17mXsH3tqMptYixsTr3qdc9ktxbTa65bkdu2J2ubiDX2hfE6PLmuQ5nWvYNdoSdOBA4hdSm5WLsdmi9WrhFnVxoCA1cToWTxPhkF2SNLXDuIt715JZWCUJuElJeD8zYnQvp5pIH+tE9zD32Oh8CLHzXInHa8H19VisgpLz/wAyydF2KiCubG/9nUNMLweFzqz83V++rdPPEsPyY+pVb6ty7x5ILaHCzS1M1Of3byG97T1mHzaWqu2O2TRq09vtaoz9SOVZcXHoyqGOnlo5f2dZE+I/aDSWnuNs/nZadM+XH1Od1GLUFbHvFlUrKV0Uj4n6Pjc5jvFpLTbu0VE44lg3QmpxUl5Oq7KbXup8HEoZvXU8ohc0nL1SQW2Njwa9rfJbY3ONWfQ+W6xmixzx35/yVev26mNbNVwdTeR7podY5W2FjbgXB13Dl1is8tRLe2j5yWrl7RyRKUeJPqaSGSRxe+N0kLnHUuAyyMJPM2eRf+FeuTnBNnc6Tc51vJfMNkEuFuB4tjlafu3LfhZaoc1F01i40R9JhHew/KX+xUcZpJv4byK2MlDauO/tB4/KSPkqqHiaLdQvgImvZaSQdj3j3OIVUvmLY8xRY9vXXkhPMx/qr9R3X2M+m7Midmv81D9sfIqur50XXfIzZ20derk7gwfkB/VS1HzkNOvgJHG9MNph2lh/I8/qp2f+SK6//ZmenP0uGs7Ii73sv/SpL5oIi/lmzRwA7zEi/j15neVnAfMKFfNpOzilIr2Ds9J2nmfxEJkd/wDXE2nt+Irqvis5i5sNHbf/ABOM7riN5Tw+XVzfFzlxbviuwfS6T+XpN30b/wAFz292doaegmlZSxMeA0Mc1tiC57Wgj3rTdXCMG8GDSX2zuitzKvsr0dR1tGyoMzo5HOky9Vrm2a4tGmhvcHmqKtMpwzk2anqEqrXFLKI3Y3DMQ3076CRgdCd29zstnguNg3O0g3yX5clCmFm5uBbqrKNsVau/P2NzbPHMSyRQYhAxjd4JAW5RvBHoRdr3Nt1h2clO22xYU0V6Wihtyql4/TJ7tvtqzEoIoIY3xvMoJDspB6pa0AtOuruYHBLr1alFDS6KWnk5yeeCY6YZBFT0lK3gCT5RsDG/zn3KereIqJ8n1GecfV5OWLnnICA6p0P4VVtvOXujpnXtGQLSutbOL+qBbiONrcAuhpISXPg6mhhNfE+x1NbjpBAEBx7powLLJHWsHVktHLbk4DqOPi0EX/gb2rDqq/xI7nSr+HU/ujmrHlpDmnK4EFpHIg3BHgVjTwzsNKSwy99I7BUw0eJsGk0Yjlt7L23IHv3jfuhar1uipnL6fJ1znQ/HYoSyHVM1FVOhkZKz1o3Ne3xaQ4Dw0UoPDyQsgpxcX5Lh0oULN9FWxfsq2MSeDg1t/e0tPiHLRqY9pepz+m2Pa6pd4swbCXmjraLiZoN5GP8AchdmA8TcfhUavijKJl67R7Snd+RV2NLiABcngBqT4BZUmz4NJsvWyWD1Taeo3kEjG3ikZnY5tyC5jgARc9V9/urVXXPY8o7XSlOuT3cJk9QiubE6KOOQMffN9GdbgNOpHYFOPtUsJHZl7Jyy2IsHr8m7ayQMPFuYNBvxuC4Iq7MYwSdtWcmeHZGrFnDIwixHXsQRzu0HVeqiZF6iHYyO2LqiSS6Mk6klzySTxv1V77vM895gfb9jat3rSRutoLvkOnZq1e+7z8s895guyMEmys0ZBM8MZHA53NPl1bqqcVX80kvzIT1tUfm/cxu2dkeb+kwPJ5mVxJ97VHMJP51+pGPUKOya/YzybN1T2tbv43tb6rd64hvLQEaKextY3L9Sa1VOcr+wbs5XNc17TdzRZpEguBa1hfgLE6d6l7Kzuift6pLBv7I4NNBO6SaMsaGOAN2nUkdhPIFW0VyjLkrvsjKOEVjoRYZpq6tcNZHAA98j3SvHxYuhdwkjn1d2yp4lU1NLXuqpYTHIJnyNErXZSS4kC4sHCx4g8lw5b4z3NH1dSrsoVafjwbu0+3s9dAIXxsY3MHEsLutYGwsSdLm/kF7bqHOO1ohp9BCme7OfuTGzfSPHTUjKY077sa4B7XNNySTcg2tqe9WV6lRhtwUX9PlZY5prlkj0PYlTQ0745J42TPlJyvcGktDGNFs2h1Djp2qzSzilz3yU9Trm7MqPCRI4xaox2kj0cyCF0p5i5zW+O7KnLErkvQqrzXpJP1aRHbUUUT8booY42MIyySFjWtzEOdJ1rcbCPn2qFqTuSRbp5SjpZyb+iILpgrc9cIwdIomNI7C4l5+BaqdZLM8HyWvlmxL0KOshhPuKJziGtaXOJsGtBJJ7ABqSvUm+x6k3wju/RrQVUFGI6oZbOJjaTdzWEA2d2a3IHIHlwXW08ZRhiR3NLCca8TLarzSeEoCt7b7SOoI4ZQwSNdM1jxzyFj3EtN7ZuqOOnLvFN1uxJme+72SUiBxPaCnxR02HMc0iSBroZDcXlH0mXXs6pt/C8Kt2xsbgW6TXRjenH/vVHFiCNCLEaEHkRoQVz2sM+3TTWUXTZPFIX0FZQVMrI223sDnm3X45R29ZrTYcczlqqknBxZzdVVON8Lq1n1KVfS50WXB0/sSuF7OVlT+wppHg+1lyt/G+zfirI1TfZGezVU1/NJf99i0R9G1TYelVcMAaLBpc+UtHYG6AeAKlNQh/6TSOXb1rTUt4X9iw7NYJQUEonbLNUSgEA2DGi4sbN0vp2krN/EtJT2bbOHrP/kddsdnj6L/JMxY5DESYKSOMniQGtJ8co196zz69FfJD9TiS6tFfJAxzbTVB4FrfBv8Ae6yT63qJdsIol1W99sI05cYqHcZn+Rt/LZZZdS1Mu82Z5a7UP8TMXpkzrDeyG+gGd3PzVfvOom0t7/Uh7xdN43P9S2bOYU9l3y5s+oALiRbvHavqOm6Sytb7W933yjv6DTTrjusfP3J4LrHRPUBXdqsNDm52R5pLi5be9rcwOPJcXq+kVle+EcyOX1LTKcN0Y5kU97CDYgg9hFvgvk5RlF4ksM+clFxeGj5so5YTZkjmc31XOb9kkfJWxvsj2k1+ZON1ke0n+pI0uJVJjnDS+YiCYtZ6xLgzqgc7k2Hmu90bVXW37JyyseTrdN1NtljjJ5WCL2CdLh1DEwxZZZnSSyNkDgWi4jYC3QglrAbHtXR6t1R6exRgkzTqtY9NiKWWyxt2sdwfC0juJ+RBXNj19/ih+5nj1l+Y/uYJJ8Nm/b0cd/rGOM/maMy0Q6xpp/Omv++hup66l+KSMEnR/hdQCYS6M/7chNvuyZrLfWtPev5bX5HYo6vOS+GSZDVvRAddzVgjskj/AKmu/RevR+jN8Oq//aP7kIdi8WoX72BtyARnp3Amx1IyuAJGg0sVX7G2vlF/vmmuW2f7kn0dMqZ8TdPViQyMidd0jMhv1Y2i2UD1SeSnp9zs3SKdbKqFChX2bKhtnV72uqX/AO69o8GHdj4NCzXyzYz4fUS3WNkMqSkv3RJh1T6UKhsV4cr2PkdYDUexfVzswA05XW3SQkpbscG/Qwlv3Y4O0hdE6wQGvX0zJY3xP1Y9rmu8CLFePDXJ5JZWGfnXHopIJH0m/M0Ub7syvzMOmjgAbNdZ1jbndci3MXtzwcG1SjLbng+tl8LqaioaKUESMLXZ+DY7G4c48uHDn2FKYSlL4RRCc5fAWHpD2NqG1menhfK2o69o2khsn7wG2jQT1gT9Y9i0X0y3ZR99oNZD2OLHho+MP6OHts+unbTNOu7jtJIf6W+PWVFvs6Futlj6eTPrOu0ULj9/8Fgo6SjpzempWZh+9n+lf4jNozyXLu6xh4pjj6s+T1n/AMjvt4jwv+8G1UYpM/1pHW7Aco9wsudb1DUWd5P8uDjWa2+zvJmosjk28sytt9zxeALwH3unWzZTbtsbe9Wqqbjuw8euCarm1uw8EnQ7PyyxiRhaAb2DiQdDbsXSo6RddWrE0s+Gbqem2W1qaa5LXQ4LDGAd2C4W6x117RfgvpKNBRUliKz6ndp0dVaWI8kmtxqCAIDwheAgMT2bE0pk3mXNa4y34ADjfuXH1fSY6i12OWMnN1HTo3Wb3LBCY3gJgAe0l7eBJHA+XJcjX9JenipQeV5OZrOnOmO6HKIndutmscvC9ja/iuW6pqO5p4Oe65qO5rg9gncw5mOLT2g2XtV1lUt0Hhiu2dbzB4Z9VVS+R2Z7sztBfTl4JdfZdLdN5Z7bdO2W6b5MKqwVhe7XnAJrBMGkfIC9r42jXN6pvyA5rs9O6fbK1Smml69jq6LQ2OzdNNL9C8tC+uR9EgQh6MqAq+ObA0NTdxi3Tzc54rMNzqSR6rj4hUz08JeDPZpa5+CgY30VVUd3U721A1s0/Rv7tCcp948Fkno5L5Xkw2aCS+V5Ou4VTiOGJgblysY3L2WaBZb4rCSOpBYikbakSCAru3OASVtMYo5XRuBzAXIa+wPUfbi0/A2Oqqurc44RRqK3ZDCZyrZLYGoq3neh1PExxa9xHWJabOawHQ2OmbgO/gsFWmcnzwjm0aOU38XCO04PhENLGIoGBjR7ye1x4uPeV0oQUVhHWhCMFiJukKRM0sSw1kzXAgZi2wdYEjst5rNqdLC+LUly13KLtPC2LTXjuVav2ZljaCw708wBa3ZbXVfOajotlcU4Pc/Pg4d3SZwinB5/Y06jA52NDjGTfk3rEeICyW9K1NcVJx/Tkzz6ffCKeDZbs1MYw8DrH2OBt4nS/ctC6Nc6t/n0Ll0u32e7z6H0dmJwW8CDbNYjq9vHjbuUv4JenHth9/oe/wAJtTXlefoSf/CMf+o+3g352XQ/gNOc7mbv4RXnuyfpqdrGhjRYAWAXZrqjXFQiuEdOFcYRUY9kZQFYTPUAQBAEAQBAeEXXjWQa9bRMlYY3Dqns0t2EKm6iFsHXJcFdtUbIbJdjQo9nYGcW5z2vsfhwWSnpWmr/AA5+/Jmq6fRX4z9zVn2UjL8zXFrb3LePkDyWefRaZWbk+PQon0qqU9y4+hsjZyDeCTKRbXJplv4for10nTq1Tx+XguXT6FYppfl4NybC4nOD3MGZpBB4cOF7cVqlpKZSU3FZRolp65SUmuUbllpLj1AEAQBAEAQBAEAQHlkB6gCAIDyyAWQCyA9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484" name="AutoShape 4" descr="data:image/jpeg;base64,/9j/4AAQSkZJRgABAQAAAQABAAD/2wCEAAkGBxISEhUSEhIWEhUVGBUYFhYVGBIXHRgdGhUZFxgaGhgYHSggGBslHRkaITEiJTUtLi4uFx8zODMtNygtLisBCgoKDg0OGxAQGy8lICUtLTItLy0tLS0tLTUvLS0tLS0tLS0tLS0tLS0tLS0tLS0tLS0tLS0tLS0tLS0tLS0tLf/AABEIAMIBAwMBEQACEQEDEQH/xAAcAAEAAgMBAQEAAAAAAAAAAAAABQYDBAcBAgj/xABGEAABAwIDBAYGBwYEBgMAAAABAAIDBBEFEiEGEzFBByJRYXGBFDJCkaGxI1JygpKiwTNDYrLC0SQ0U2MWc9Lh8PEVk7P/xAAbAQEAAwEBAQEAAAAAAAAAAAAAAgMEBQEGB//EADQRAAICAQMDAQYEBwEAAwAAAAABAgMRBBIhBTFBURMUIjJhcUKBkaEVI7HB0eHwMwZS8f/aAAwDAQACEQMRAD8A7igCAIAgCAIAgCAIAgCAIAgCAIAgCAIAgCAIAgCAIAgCAIAgCAIAgCAIAgCAIAgCAIAgCAIAgCAIAgCAIAgCAIAgCAIAgCAIAgCAIAgCAIAgCAIAgCAIAgCAIAgCAIAgCAIAgCAIAgCAIAgCAIAgCAIAgCAIAgCAIAgCAIAgCAIAgCAIAgCAIAgCAIAgCAIDwOHagPUAQBAEAQBAEAQBAEAQBAEAQBAEAQBAEAQBAEAQBAEAQBAEAQBAEBqYibxuYHhj3tc1hJtqQQLf9lGXKwex4eSs7KYLLTSPkmLY25ctsw1NwbnlpY8ddVnprcHmRousjNYiW9jgRcEEHmNVpyZj6XoCAIAgCAIAgCAIAgCAIAgCAIAgCAIAgCA1KzEWR6E3PYNT/wBl6otnjkkYqPFWyEi2WwvrbhzXrg0eKaZ9RYtE52UEjsJFgU2sbka2K4oWOyM0I4k8r9gXsY5PJSwQz6h5Ny5x8yp4RDLJDC8Ty3EjiRyvc2/X/wBKMo+hKMvUnIZmvGZpuFXjBNPJkQ9MNZVMiYXvcGtbxJ/81PcoykorLPUm3hFDxjbCWQlsP0TO3TMfP2fL3rJO9vsba9OlzI0KqV0AAuTUSNzPeSS6Nrh1WAnUOI1J46gKDbgvqSilN/Q2aqIzUEUty4wPex3Pqk3B8rtHgVKWZVp+hGOI2tepq4Djb6c5SXGJ1w5oOov7TOxw+KhXa4/YnbSpdu5L4hilZTFrmzb+F+sb3NaQR2Eixv5/qBbOc4ecophCufHZk3s7tMyoORwEcnZfR3bl7+75q2q5T4fcqtpcOfBYFeUhAEAQBAEAQBAEAQBAEAQBAEAQGtXVjYm3OpPAdq9SyeN4IF2Ky5s2a3dy9ys2or3M03vJJJ1J1JUiJ8oD0HmgJIY0++rWkcxY/O6g4LBLe8nxjNMGPBaLBwvbsPNexfAksM1WUzzwY4+RUsojhkvgL3DNG5pAGtyCNeFtf/NFXL1LI+hLuNtVBkzmO0uNuqZCATumnqDt/iPefgPNc62xyePB0aatiy+5h2coRNUMYfVHWd4N1t5mw815VHMj26W2BrYpVb2aST6ziR4cG/CyjKW6TZOuO2KRYNhalpMtO/VsjbgHnYEOHmCPwq/TvOYsz6lNYkiuV1MYpHxnixxb42Oh8xqqJLa8GiEt0ck3stiLTekm60Uugv7Ljwt2XPxt3q2mf4Jdim+H449yJxGkdTTOZchzCC1w004tcPKyrlFwkWwkpxOi7M4v6TFmOj26PHfyI7j/AHW6qzejBbXslgl1aVBAc76UNt6jD5aeKnja50l3Oztc7MA4NEbLe0SdbXIu3TVW1wUk8lc5NPg6DA8loJGUkAkHkbcPJVFh9oAgCAIAgCAIAgCAIAgKpiU5fI4nkbDuAV0VhFMnlmOCme/1Wk9/L3nRG0glk3YsEkPEtb8fko70S2M24sCb7TifCw/uvN57sNuPDIh7APjc/NR3M92oztp2Dgxo8gvMs9wZLIenqAICD2xrd1TOtxf1B58fygqm+W2BbRHdM5muedIn9lBZtVIOLIH289f6VfT5Znv5aX1IBUGg2sLqd1NHJ9VzSfC9nfC6nCW2SZCxbotEvt1Blqc312Nd5i7T8grNQsTKtM8wwV8OI1GhGo8eSpRe1ksu3TbvhmHCSMfA3+TwtGo7pmfTPCaNLZPEdzUNuerJZjvM9U+R+BKhTPbInfDdE6eugc4ICj47teIcWpqF0DHteGnenVzHSF7QGi2mrW3N/a7lNQzFsg5fFgzYR0j0U8m7zOhJNmmUNa13g4EgX77LLHUQk8HXv6Nqqq/aYyvp4LiHK85Z6gCAIAgCAIAgCAIAgNP/AONjzl5bcnXXhfwXu5nm1G2AvD09QBAEAQBAEAQFV27o5ZWxCNjn2LrhoJtoLcPNZtRFtLBo08oxbyU44RUf6Ev4H/2WX2cvQ2e1h6li2Tw2XJVMdG5hfGGtztc3Uh45jvCvpg8NMzXzWYtGlHsZVHju2+Lj+gKitPMsepgfQ2JqT7UQ+87/AKU92kee9RJraDZ+aoZBZzN4xpa8kuAJs3hp2g+9W2VOSRTVaoNkL/wTU/Wi/E//AKVV7vIv95j6EttRgkz4qeOJu83TS0m7W+y0A6n+Eq22ttJIopsjGTbK0/ZyraL7h2nYWH4A3Wf2M14NXt635On07iWtLhYkC4PI21C6COc+5kXp4cko/wDEbUSHiIGm33YGxn80pVz4rKVzYc5xFgbLI36r3j3OIXz809zSP1PT2J0wbfhf0LpsDg2JTkGOeemphxdmeAR2RsOhP8VrDv4LVp4WPnOEcPq2p0VeVtjKf9PuztbBougfHH0gCAIAgCAIAgCAIDwoClDpOw8TPie6RgY4tEmQuY6xtcFhJtfmQqPeIZwzd/Db3BSS/wAlow7GaeoF4J45R/A5p94GoVqnF9mZZ1Tg8STRu3UisXQHqAICExvaOOmcGOY9ziMwy5bWuRxJ7lVZaoFtdTmsor9VtzIf2cTW97yXfAWsqHqX4RetKvLI+ba+rdwe1n2Wt/quq3qJss93gu5qOxirk/fSn7JI/lUfaWPye+zrXgzwRYhJ6vpB7y6QD3uICklY/U8bpXobFNg1bI8sMuVzQC5rprkA3sSGkkA2PuUlVY/J5KytLOODPUbObt0baitax0rsrG9d2Y6aC7hrqPep+xa7yPI2OabhDKXf6DGtm4qWF081S4MblBIjLjdzg0AAOvxK8nSorLke0TndNVwiss1MJwVtRm3U8rS0AnfU8sWnc5xsfJeRqzymTu3VP4kn9mn/AEI+LEG73cxYgHOzBoLXVLWlxNgA/LlJJOmqhh5wpF8tLYob5V48+M4+3cl5K2sp5BHJVxMebEMlmhuQTYaP15Kz+ZF9zMqo2R3Rg2vVJm+/aOthaHTQscy9g5p0P3mucF67bI/Mir2EG8Jkpgu1UU7xHkcx7r2BsQbC51HcOYCshcpPBVZQ4LJRuiRu+xHEqo69Zwae6SZ77DwEbfgttnEUjHXy2zqFJQxRAiONrAS5xygC5cbkntJKowkaZWTl8zNmy9IHqAIAgCAIAgCAIAgCAoXSrtUaWH0eI2mnBFxxjZwc7xPAeZ5LPqLdscI6PTtL7We6XZfucPC5h9IAbEEaHkRx8lJbvBF4a57F42eoseeAYHVLGng6Z5a38MxJI8AVprjczm32aGPzJN/T/RYqXF6yhkDsRxWEhp1p42smkcOzqsaY/E6K5TcOZSMk6qrliit/d8Ikdn+k1lVWR0wgMccmYNe9wzZg0uALQLC4FuJ1KlDUKcsFd/TpVVObeWdCWg5pUOkKkuyOUey4tPg7UfEfmWXUx4TNOmly0NlcBppIGyvZncc18xNhZxGgGnLmlNUHHLPbrZqTSZp7QPcKuOgoooIZHRmV8z42OytuWgNFtXXHNez+ZQiuTVpaoexlqLstJ4SXl/f0PptTVxQVUArWVtWI88TWMY17Bo112tFrgm4B4r34lFrOWeuNFltc3W4Vt4ectP8AMrMGIRyRRGjqauXErszMc6ctzXG8ErXdRsQ14dniqt2Utre43yqcJy9tGKq5xjH5YffJP4hVVNNic0sVHNUiSCJrcgIZmB5vIsOCsk5Rm2lngyVV03aSMZ2KOJPv38eDJtQ2rl9BqGwxsfC50ssUksbcrrNytzHQj1tR2Be2bnta8ENHOiv2tcpPElhNIxY6aquonQyuo4pHSsOUT6btvW1cL9bMAPBeTzOOHjP3PdNOjTahTjuaw/HOfsbOF0Mno09LLLTxMla4NdHUzTuBc3KSTNazbW0B7V7H5XFtfqVW3Q9rG2Kbw+U0kn+hC0+BYo2GOlifGwR3DaiKoc1pbnzXdEBcu1tf/wBqtRsUdqa/U3PV6OVrumm8/ha/vnsMewarFY+V0UsrNxFGZWQ00+chrcx3UjurqDw18ivZQlv3fT6CjU0vTKCaT3N4bax+aX+iexinZBhrI2MDA7d3G7EWp67iYx6jiRqOXBStSVZy4yc725c/nkitlQIxUVTvVp4nu88pPyafeq9LDMsjVzxHBo9FkhpMGqawgOcXSyC/PIxrGg+Lw73roamW3LMelr3yUfVldh6ScSabmVj9b5XRst4dWxt5rkLV2I+ifTaGuF+5M0/S7UAdemief4XPZ88ysWsflFD6VDxJkpS9L0R/a0sjf+W9j/5sqmtbHyimXSprtJE7QdJGHSGxmMR7JWPb+YAt+Kujqa35M09BfH8OfsWSgxKGcZoZY5R2xua4flKtUk+zMsoSi8SWDbUiIQBAEAQBAYK2rZFG6SRwaxjS5xPIAXJXjeFk9jFyaiu7PzzWmqxWrllhhfK5x0aOEbBoxrnHqt07SLm65klK2WUfUV+y0tSjJ4J+Do+ip2iTFKxlODwijILz3XINz3NB8VZHTqPM2ZZdQnY9tEc/Vn3/AMc0VEMmG0LQf9ef1j383OHiW+AUvbQhxBHnuN1zzdP8ka8b8cxTgZWxO5/5eK3iLGQfiXn82z7En7lpvq/1f+CWpejWjpQH4jWsaOORrmxN8Mzjmd5WU46eMeZMol1K2z4aYf3/ANFn2Mmwh0zoqCJhkjbmMm7de18ukknWPH4q2p15xEyapanapXPv/wB2LsrzCR20VLvaaVnE5SR4t6w+IULFmLROuW2SZS9l9pG0zHse1zmk5m5baG1jxI00HxWSq7YsM13UubyjX2kxKjrCHS0edzRZrjI5hAve3U4jx7V5ZbGfeJfpZ36fKhLCffjJrYdi/ozSylhip2niWtLnH7T3klyirnH5VgWqVz3Wyb/oJNoKp17zOF/q5W/ygJ7WfqRVMPQ1X1sz9DJI+/Iueb+V1DfJ+T3ZFc4Jak2WeWbyd7aZna/V3uuLeZv3K1Ut8yeCqV6TxBZMc+zby0vp3sqWDiY/WHi2/wAlF0v8LyexvWcSWCFc2xIIsRxB0I8QqsF65PLIeYJFnpUcTZg6RkZNg4PIFwSLWBvyPuVnxpbvBD+W5bfJ81+I1EjQyZ7nAHMA4AHhoeFzoUlOT4YjCK5ibeNSiDAqh/Oc5PxyCI/lDit2jjwjBrJcs0cWcKfZyliGhn3R/G51Sfkoa2WIs09Khm1P0WTY6KNnaeemllngjlJlLWl7Q6waxvC/DUn3KnS1xcctGnqN842KMHjgrZ2fimxh9Gy7IjK8dSwytawuIF78CLKh1xldt8GtXyhpVY+/+z72z2OjpKimghke81Bt9JlOW72Mb6oF/WPuXt1CjJJeRpdZK2EpyS4Jaq6I5xfd1MT+zO17PlmU3o34ZTHq0fMWVWDZWtM0zIYjJJTuDZHROaMpIJGVzi0nhy1VCpsy0vBrlqqXBOb4fqT+xmJYn6fFSummGV30scpz2Y0ZnA57kXFgCPrBXUys37WzLqqtP7F2RS+jR2oFdE4Z6gCAIAgOe9JeM0dmQzzucwOzSU0Fi+Qi2QPfmAjYDckHU6W4LPdOK4Z0dDTc25QX5vsv9lKG1tbP/hsMp/Rox+7pmZna83yW6pPbp4lZ/azlxBcHQ90pr+PUSy/r/ZeTPSdHE5BnxCojpGnVzpHh8h8XE5Qe+58F6qG+Zs8l1GC+GiOX9uCRZiWB4drAw10w4PNngHtzuAY37gJU91Vfbkpdes1PzPav0ILH+kiuqdGO9FZ9WEnMfGQ6/hyqmeplLtwa6Om1V8y+J/Uq9bTStLXzNdeVoka59yXtOgdmOpvbmqZqXk11yg8qHjgtHRNXbrEWAnSVkkfnYPHxZbzV2mliZj6nXuobXjD/ALHewukfNghAcfxKn3Ukkf1HOA8AdPguXNYk0dSDzFMtW1eGxxMp5WMa1rXND7NAzAgOF+31Tx+stNsElFpGamxtyTZh2+pWtfE5rQ0Oa4aADgQeXio6lYw0e6WTw0yDwvCnT5nZmxxs9eR5sG/3PcqoQ3fYvnYo8d2SkeKw09mUce8kOm+kGpJ06reXw81ZvUeILkq9nKfM3x6EZjrJ2yWqHFz7A8bgX5DkPJVWKWfiLKtjWYmrSTyMcDE5zXaAZSbnsFufgvItp8E5JNclgGMwzdSuhs8ab1oLXD7Q4j4juV/tIy4mjP7OUea2aOM4MyJolimbLGTlGozA2vY20Og7vBV2VqKzF8Fldrk9slySbo82H0jPrzhvvfIFZ3qivqVdrZP6GhtrJerePqhg/KD+qhe/jLNMvgIjphn3OH0VNexcTI4fYj1/NL8F09LHCOZqZZbM3SuRHTYfTj2WE2+xHGwfzFYNa+yOz0iPMn9jFslsliLqaOemrtw2S7hHmlA9Yi5Au0k2vwVdVM9qalgs1Oqp9o4zhnHkhNkKWvlq5ZqRzHTx5nPfIRY7xzgSLixJNzyVVMZ724mjUypjVGM1w+2Pp/8ApvYzUYicTp/SIWTVEQY9kURAD2tc5973Njdp/CNO2ybsdi3LkrrjQtPLY8J8ZZd39Ie6/wA3QVdP2nIHM/GSFpd+35kznrRbvkmn/UjujLHaURzGWeNk9RPJK5r3Bp14AF2h5nTtUdPZHD57lmtosUkkuEkjH0duEk2IYm/1S94aexoO8d+XdjyUacOUrBr5KuuFfossrdH0j1EdM+JrRvXySPEp1yCRxeQGni4Oc619BpoVQtU1Fpdz5Za2Sg15LFsV0ht3cNNKyonne8tL+o4HPIS03LwbAEctAO5XU6nhRfcu0+rTSjLLZ04LadE9QHhCA5XWdHFJTPnq6qYila4vbEwOuA4jquc3rEZnWAbrYC54rK6IpuUjrQ6hbOMaq18XbJFYh0l7thhw6mZTRC4DnNGbxDG9Vp7yXd6qnqUuII0V9Mcnvvk2/wDvJXaLCaivhqal1QZX0rQ4skL5HuBBJyknqizXeJFtOKrjCVkW89jVO2vTzjBR+byaOzeIxU9THNNCJ423uwhpvdpAIDtLg2OvYq6pKMsst1NUrK3GLwxtJXwz1D5YIBTxutaMZdDYAmzdBc62CWSUpcHumrnXWozeWTlVH6VhEUo1koJDE/8A5UhBYfAEtHk5XP46k/QyxfstW4+JrK+5WKCrdDLHM31o3teO8tcHW87W81ng9skzbZBTi4vyfp+jqGyMbIw3a9rXNPaHC4+a7CeVk+PknF4Zkzi9r69i9I5OabaQZap5+uGuHuyn4tK596xM6OneYI28WxqSem3fozgwBl5DmI6ttfVtr481KdjlHGCEKlGeWzUxaSqlp4pJWt3TbBjha5uLXOpOtu5RnvlFN9idarjJpdzX2dw4VMwic4tbYuNra2sOegOvFRrhueCVs9iykaEDsr2n6rgfcVFcSJvmJYNvWWqQfrRtPuc4K7UfNn6FOm+VkTgTL1MI/wBxh9zgf0VVfzIstfwMkduP8277LPkrNR85DTfIatXg+Sliqc/7Q2LbcPWsQfBqjKvEFIlGzNjibDKSfd0gbLpI8uiYRoxwd6xOt+N1JRliPJByjmTa7GGSmkkrd3MQ95ka15HA2te2g9kfBRw5Wc+pJSSqzH0IbpVaavF6WjGoywsI7N5KTJ+QNPkuxXxBs48+ZJH30zz3q4ox7EIP4nu/RgXH1r+JI+k6VH+XJ/UtWz22NBDQxRCpbvI4QC0h7bvDNR1hb1lfC6GzGTDdpbpWuTjw2RnQi1jYZ3FwzuextiRchrLg242u4+4qGkxhsu6rnfFeEjbw2XfbQznlDBlB77Rg/F7gpReb39iFi26KP1ZM9KVXu8MnI4uDGD70jQfy3Vt/yMp0Ec6iP05/Qq222yVJT4a2bdZJ2NhZmYSM7iWhxe3g72jfjpxVF1UI15xyatJqrZ37c8PJ9u/wmzo5OnaPPfPv/wDn8kfwac5fWLXum/yOVLnny5JbPYw6jnZUMY17mXsH3tqMptYixsTr3qdc9ktxbTa65bkdu2J2ubiDX2hfE6PLmuQ5nWvYNdoSdOBA4hdSm5WLsdmi9WrhFnVxoCA1cToWTxPhkF2SNLXDuIt715JZWCUJuElJeD8zYnQvp5pIH+tE9zD32Oh8CLHzXInHa8H19VisgpLz/wAyydF2KiCubG/9nUNMLweFzqz83V++rdPPEsPyY+pVb6ty7x5ILaHCzS1M1Of3byG97T1mHzaWqu2O2TRq09vtaoz9SOVZcXHoyqGOnlo5f2dZE+I/aDSWnuNs/nZadM+XH1Od1GLUFbHvFlUrKV0Uj4n6Pjc5jvFpLTbu0VE44lg3QmpxUl5Oq7KbXup8HEoZvXU8ohc0nL1SQW2Njwa9rfJbY3ONWfQ+W6xmixzx35/yVev26mNbNVwdTeR7podY5W2FjbgXB13Dl1is8tRLe2j5yWrl7RyRKUeJPqaSGSRxe+N0kLnHUuAyyMJPM2eRf+FeuTnBNnc6Tc51vJfMNkEuFuB4tjlafu3LfhZaoc1F01i40R9JhHew/KX+xUcZpJv4byK2MlDauO/tB4/KSPkqqHiaLdQvgImvZaSQdj3j3OIVUvmLY8xRY9vXXkhPMx/qr9R3X2M+m7Midmv81D9sfIqur50XXfIzZ20derk7gwfkB/VS1HzkNOvgJHG9MNph2lh/I8/qp2f+SK6//ZmenP0uGs7Ii73sv/SpL5oIi/lmzRwA7zEi/j15neVnAfMKFfNpOzilIr2Ds9J2nmfxEJkd/wDXE2nt+Irqvis5i5sNHbf/ABOM7riN5Tw+XVzfFzlxbviuwfS6T+XpN30b/wAFz292doaegmlZSxMeA0Mc1tiC57Wgj3rTdXCMG8GDSX2zuitzKvsr0dR1tGyoMzo5HOky9Vrm2a4tGmhvcHmqKtMpwzk2anqEqrXFLKI3Y3DMQ3076CRgdCd29zstnguNg3O0g3yX5clCmFm5uBbqrKNsVau/P2NzbPHMSyRQYhAxjd4JAW5RvBHoRdr3Nt1h2clO22xYU0V6Wihtyql4/TJ7tvtqzEoIoIY3xvMoJDspB6pa0AtOuruYHBLr1alFDS6KWnk5yeeCY6YZBFT0lK3gCT5RsDG/zn3KereIqJ8n1GecfV5OWLnnICA6p0P4VVtvOXujpnXtGQLSutbOL+qBbiONrcAuhpISXPg6mhhNfE+x1NbjpBAEBx7powLLJHWsHVktHLbk4DqOPi0EX/gb2rDqq/xI7nSr+HU/ujmrHlpDmnK4EFpHIg3BHgVjTwzsNKSwy99I7BUw0eJsGk0Yjlt7L23IHv3jfuhar1uipnL6fJ1znQ/HYoSyHVM1FVOhkZKz1o3Ne3xaQ4Dw0UoPDyQsgpxcX5Lh0oULN9FWxfsq2MSeDg1t/e0tPiHLRqY9pepz+m2Pa6pd4swbCXmjraLiZoN5GP8AchdmA8TcfhUavijKJl67R7Snd+RV2NLiABcngBqT4BZUmz4NJsvWyWD1Taeo3kEjG3ikZnY5tyC5jgARc9V9/urVXXPY8o7XSlOuT3cJk9QiubE6KOOQMffN9GdbgNOpHYFOPtUsJHZl7Jyy2IsHr8m7ayQMPFuYNBvxuC4Iq7MYwSdtWcmeHZGrFnDIwixHXsQRzu0HVeqiZF6iHYyO2LqiSS6Mk6klzySTxv1V77vM895gfb9jat3rSRutoLvkOnZq1e+7z8s895guyMEmys0ZBM8MZHA53NPl1bqqcVX80kvzIT1tUfm/cxu2dkeb+kwPJ5mVxJ97VHMJP51+pGPUKOya/YzybN1T2tbv43tb6rd64hvLQEaKextY3L9Sa1VOcr+wbs5XNc17TdzRZpEguBa1hfgLE6d6l7Kzuift6pLBv7I4NNBO6SaMsaGOAN2nUkdhPIFW0VyjLkrvsjKOEVjoRYZpq6tcNZHAA98j3SvHxYuhdwkjn1d2yp4lU1NLXuqpYTHIJnyNErXZSS4kC4sHCx4g8lw5b4z3NH1dSrsoVafjwbu0+3s9dAIXxsY3MHEsLutYGwsSdLm/kF7bqHOO1ohp9BCme7OfuTGzfSPHTUjKY077sa4B7XNNySTcg2tqe9WV6lRhtwUX9PlZY5prlkj0PYlTQ0745J42TPlJyvcGktDGNFs2h1Djp2qzSzilz3yU9Trm7MqPCRI4xaox2kj0cyCF0p5i5zW+O7KnLErkvQqrzXpJP1aRHbUUUT8booY42MIyySFjWtzEOdJ1rcbCPn2qFqTuSRbp5SjpZyb+iILpgrc9cIwdIomNI7C4l5+BaqdZLM8HyWvlmxL0KOshhPuKJziGtaXOJsGtBJJ7ABqSvUm+x6k3wju/RrQVUFGI6oZbOJjaTdzWEA2d2a3IHIHlwXW08ZRhiR3NLCca8TLarzSeEoCt7b7SOoI4ZQwSNdM1jxzyFj3EtN7ZuqOOnLvFN1uxJme+72SUiBxPaCnxR02HMc0iSBroZDcXlH0mXXs6pt/C8Kt2xsbgW6TXRjenH/vVHFiCNCLEaEHkRoQVz2sM+3TTWUXTZPFIX0FZQVMrI223sDnm3X45R29ZrTYcczlqqknBxZzdVVON8Lq1n1KVfS50WXB0/sSuF7OVlT+wppHg+1lyt/G+zfirI1TfZGezVU1/NJf99i0R9G1TYelVcMAaLBpc+UtHYG6AeAKlNQh/6TSOXb1rTUt4X9iw7NYJQUEonbLNUSgEA2DGi4sbN0vp2krN/EtJT2bbOHrP/kddsdnj6L/JMxY5DESYKSOMniQGtJ8co196zz69FfJD9TiS6tFfJAxzbTVB4FrfBv8Ae6yT63qJdsIol1W99sI05cYqHcZn+Rt/LZZZdS1Mu82Z5a7UP8TMXpkzrDeyG+gGd3PzVfvOom0t7/Uh7xdN43P9S2bOYU9l3y5s+oALiRbvHavqOm6Sytb7W933yjv6DTTrjusfP3J4LrHRPUBXdqsNDm52R5pLi5be9rcwOPJcXq+kVle+EcyOX1LTKcN0Y5kU97CDYgg9hFvgvk5RlF4ksM+clFxeGj5so5YTZkjmc31XOb9kkfJWxvsj2k1+ZON1ke0n+pI0uJVJjnDS+YiCYtZ6xLgzqgc7k2Hmu90bVXW37JyyseTrdN1NtljjJ5WCL2CdLh1DEwxZZZnSSyNkDgWi4jYC3QglrAbHtXR6t1R6exRgkzTqtY9NiKWWyxt2sdwfC0juJ+RBXNj19/ih+5nj1l+Y/uYJJ8Nm/b0cd/rGOM/maMy0Q6xpp/Omv++hup66l+KSMEnR/hdQCYS6M/7chNvuyZrLfWtPev5bX5HYo6vOS+GSZDVvRAddzVgjskj/AKmu/RevR+jN8Oq//aP7kIdi8WoX72BtyARnp3Amx1IyuAJGg0sVX7G2vlF/vmmuW2f7kn0dMqZ8TdPViQyMidd0jMhv1Y2i2UD1SeSnp9zs3SKdbKqFChX2bKhtnV72uqX/AO69o8GHdj4NCzXyzYz4fUS3WNkMqSkv3RJh1T6UKhsV4cr2PkdYDUexfVzswA05XW3SQkpbscG/Qwlv3Y4O0hdE6wQGvX0zJY3xP1Y9rmu8CLFePDXJ5JZWGfnXHopIJH0m/M0Ub7syvzMOmjgAbNdZ1jbndci3MXtzwcG1SjLbng+tl8LqaioaKUESMLXZ+DY7G4c48uHDn2FKYSlL4RRCc5fAWHpD2NqG1menhfK2o69o2khsn7wG2jQT1gT9Y9i0X0y3ZR99oNZD2OLHho+MP6OHts+unbTNOu7jtJIf6W+PWVFvs6Futlj6eTPrOu0ULj9/8Fgo6SjpzempWZh+9n+lf4jNozyXLu6xh4pjj6s+T1n/AMjvt4jwv+8G1UYpM/1pHW7Aco9wsudb1DUWd5P8uDjWa2+zvJmosjk28sytt9zxeALwH3unWzZTbtsbe9Wqqbjuw8euCarm1uw8EnQ7PyyxiRhaAb2DiQdDbsXSo6RddWrE0s+Gbqem2W1qaa5LXQ4LDGAd2C4W6x117RfgvpKNBRUliKz6ndp0dVaWI8kmtxqCAIDwheAgMT2bE0pk3mXNa4y34ADjfuXH1fSY6i12OWMnN1HTo3Wb3LBCY3gJgAe0l7eBJHA+XJcjX9JenipQeV5OZrOnOmO6HKIndutmscvC9ja/iuW6pqO5p4Oe65qO5rg9gncw5mOLT2g2XtV1lUt0Hhiu2dbzB4Z9VVS+R2Z7sztBfTl4JdfZdLdN5Z7bdO2W6b5MKqwVhe7XnAJrBMGkfIC9r42jXN6pvyA5rs9O6fbK1Smml69jq6LQ2OzdNNL9C8tC+uR9EgQh6MqAq+ObA0NTdxi3Tzc54rMNzqSR6rj4hUz08JeDPZpa5+CgY30VVUd3U721A1s0/Rv7tCcp948Fkno5L5Xkw2aCS+V5Ou4VTiOGJgblysY3L2WaBZb4rCSOpBYikbakSCAru3OASVtMYo5XRuBzAXIa+wPUfbi0/A2Oqqurc44RRqK3ZDCZyrZLYGoq3neh1PExxa9xHWJabOawHQ2OmbgO/gsFWmcnzwjm0aOU38XCO04PhENLGIoGBjR7ye1x4uPeV0oQUVhHWhCMFiJukKRM0sSw1kzXAgZi2wdYEjst5rNqdLC+LUly13KLtPC2LTXjuVav2ZljaCw708wBa3ZbXVfOajotlcU4Pc/Pg4d3SZwinB5/Y06jA52NDjGTfk3rEeICyW9K1NcVJx/Tkzz6ffCKeDZbs1MYw8DrH2OBt4nS/ctC6Nc6t/n0Ll0u32e7z6H0dmJwW8CDbNYjq9vHjbuUv4JenHth9/oe/wAJtTXlefoSf/CMf+o+3g352XQ/gNOc7mbv4RXnuyfpqdrGhjRYAWAXZrqjXFQiuEdOFcYRUY9kZQFYTPUAQBAEAQBAeEXXjWQa9bRMlYY3Dqns0t2EKm6iFsHXJcFdtUbIbJdjQo9nYGcW5z2vsfhwWSnpWmr/AA5+/Jmq6fRX4z9zVn2UjL8zXFrb3LePkDyWefRaZWbk+PQon0qqU9y4+hsjZyDeCTKRbXJplv4for10nTq1Tx+XguXT6FYppfl4NybC4nOD3MGZpBB4cOF7cVqlpKZSU3FZRolp65SUmuUbllpLj1AEAQBAEAQBAEAQHlkB6gCAIDyyAWQCyA9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486" name="AutoShape 6" descr="data:image/jpeg;base64,/9j/4AAQSkZJRgABAQAAAQABAAD/2wCEAAkGBxISEhUSEhIWEhUVGBUYFhYVGBIXHRgdGhUZFxgaGhgYHSggGBslHRkaITEiJTUtLi4uFx8zODMtNygtLisBCgoKDg0OGxAQGy8lICUtLTItLy0tLS0tLTUvLS0tLS0tLS0tLS0tLS0tLS0tLS0tLS0tLS0tLS0tLS0tLS0tLf/AABEIAMIBAwMBEQACEQEDEQH/xAAcAAEAAgMBAQEAAAAAAAAAAAAABQYDBAcBAgj/xABGEAABAwIDBAYGBwYEBgMAAAABAAIDBBEFEiEGEzFBByJRYXGBFDJCkaGxI1JygpKiwTNDYrLC0SQ0U2MWc9Lh8PEVk7P/xAAbAQEAAwEBAQEAAAAAAAAAAAAAAgMEBQEGB//EADQRAAICAQMDAQYEBwEAAwAAAAABAgMRBBIhBTFBURMUIjJhcUKBkaEVI7HB0eHwMwZS8f/aAAwDAQACEQMRAD8A7igCAIAgCAIAgCAIAgCAIAgCAIAgCAIAgCAIAgCAIAgCAIAgCAIAgCAIAgCAIAgCAIAgCAIAgCAIAgCAIAgCAIAgCAIAgCAIAgCAIAgCAIAgCAIAgCAIAgCAIAgCAIAgCAIAgCAIAgCAIAgCAIAgCAIAgCAIAgCAIAgCAIAgCAIAgCAIAgCAIAgCAIAgCAIDwOHagPUAQBAEAQBAEAQBAEAQBAEAQBAEAQBAEAQBAEAQBAEAQBAEAQBAEBqYibxuYHhj3tc1hJtqQQLf9lGXKwex4eSs7KYLLTSPkmLY25ctsw1NwbnlpY8ddVnprcHmRousjNYiW9jgRcEEHmNVpyZj6XoCAIAgCAIAgCAIAgCAIAgCAIAgCAIAgCA1KzEWR6E3PYNT/wBl6otnjkkYqPFWyEi2WwvrbhzXrg0eKaZ9RYtE52UEjsJFgU2sbka2K4oWOyM0I4k8r9gXsY5PJSwQz6h5Ny5x8yp4RDLJDC8Ty3EjiRyvc2/X/wBKMo+hKMvUnIZmvGZpuFXjBNPJkQ9MNZVMiYXvcGtbxJ/81PcoykorLPUm3hFDxjbCWQlsP0TO3TMfP2fL3rJO9vsba9OlzI0KqV0AAuTUSNzPeSS6Nrh1WAnUOI1J46gKDbgvqSilN/Q2aqIzUEUty4wPex3Pqk3B8rtHgVKWZVp+hGOI2tepq4Djb6c5SXGJ1w5oOov7TOxw+KhXa4/YnbSpdu5L4hilZTFrmzb+F+sb3NaQR2Eixv5/qBbOc4ecophCufHZk3s7tMyoORwEcnZfR3bl7+75q2q5T4fcqtpcOfBYFeUhAEAQBAEAQBAEAQBAEAQBAEAQGtXVjYm3OpPAdq9SyeN4IF2Ky5s2a3dy9ys2or3M03vJJJ1J1JUiJ8oD0HmgJIY0++rWkcxY/O6g4LBLe8nxjNMGPBaLBwvbsPNexfAksM1WUzzwY4+RUsojhkvgL3DNG5pAGtyCNeFtf/NFXL1LI+hLuNtVBkzmO0uNuqZCATumnqDt/iPefgPNc62xyePB0aatiy+5h2coRNUMYfVHWd4N1t5mw815VHMj26W2BrYpVb2aST6ziR4cG/CyjKW6TZOuO2KRYNhalpMtO/VsjbgHnYEOHmCPwq/TvOYsz6lNYkiuV1MYpHxnixxb42Oh8xqqJLa8GiEt0ck3stiLTekm60Uugv7Ljwt2XPxt3q2mf4Jdim+H449yJxGkdTTOZchzCC1w004tcPKyrlFwkWwkpxOi7M4v6TFmOj26PHfyI7j/AHW6qzejBbXslgl1aVBAc76UNt6jD5aeKnja50l3Oztc7MA4NEbLe0SdbXIu3TVW1wUk8lc5NPg6DA8loJGUkAkHkbcPJVFh9oAgCAIAgCAIAgCAIAgKpiU5fI4nkbDuAV0VhFMnlmOCme/1Wk9/L3nRG0glk3YsEkPEtb8fko70S2M24sCb7TifCw/uvN57sNuPDIh7APjc/NR3M92oztp2Dgxo8gvMs9wZLIenqAICD2xrd1TOtxf1B58fygqm+W2BbRHdM5muedIn9lBZtVIOLIH289f6VfT5Znv5aX1IBUGg2sLqd1NHJ9VzSfC9nfC6nCW2SZCxbotEvt1Blqc312Nd5i7T8grNQsTKtM8wwV8OI1GhGo8eSpRe1ksu3TbvhmHCSMfA3+TwtGo7pmfTPCaNLZPEdzUNuerJZjvM9U+R+BKhTPbInfDdE6eugc4ICj47teIcWpqF0DHteGnenVzHSF7QGi2mrW3N/a7lNQzFsg5fFgzYR0j0U8m7zOhJNmmUNa13g4EgX77LLHUQk8HXv6Nqqq/aYyvp4LiHK85Z6gCAIAgCAIAgCAIAgNP/AONjzl5bcnXXhfwXu5nm1G2AvD09QBAEAQBAEAQFV27o5ZWxCNjn2LrhoJtoLcPNZtRFtLBo08oxbyU44RUf6Ev4H/2WX2cvQ2e1h6li2Tw2XJVMdG5hfGGtztc3Uh45jvCvpg8NMzXzWYtGlHsZVHju2+Lj+gKitPMsepgfQ2JqT7UQ+87/AKU92kee9RJraDZ+aoZBZzN4xpa8kuAJs3hp2g+9W2VOSRTVaoNkL/wTU/Wi/E//AKVV7vIv95j6EttRgkz4qeOJu83TS0m7W+y0A6n+Eq22ttJIopsjGTbK0/ZyraL7h2nYWH4A3Wf2M14NXt635On07iWtLhYkC4PI21C6COc+5kXp4cko/wDEbUSHiIGm33YGxn80pVz4rKVzYc5xFgbLI36r3j3OIXz809zSP1PT2J0wbfhf0LpsDg2JTkGOeemphxdmeAR2RsOhP8VrDv4LVp4WPnOEcPq2p0VeVtjKf9PuztbBougfHH0gCAIAgCAIAgCAIDwoClDpOw8TPie6RgY4tEmQuY6xtcFhJtfmQqPeIZwzd/Db3BSS/wAlow7GaeoF4J45R/A5p94GoVqnF9mZZ1Tg8STRu3UisXQHqAICExvaOOmcGOY9ziMwy5bWuRxJ7lVZaoFtdTmsor9VtzIf2cTW97yXfAWsqHqX4RetKvLI+ba+rdwe1n2Wt/quq3qJss93gu5qOxirk/fSn7JI/lUfaWPye+zrXgzwRYhJ6vpB7y6QD3uICklY/U8bpXobFNg1bI8sMuVzQC5rprkA3sSGkkA2PuUlVY/J5KytLOODPUbObt0baitax0rsrG9d2Y6aC7hrqPep+xa7yPI2OabhDKXf6DGtm4qWF081S4MblBIjLjdzg0AAOvxK8nSorLke0TndNVwiss1MJwVtRm3U8rS0AnfU8sWnc5xsfJeRqzymTu3VP4kn9mn/AEI+LEG73cxYgHOzBoLXVLWlxNgA/LlJJOmqhh5wpF8tLYob5V48+M4+3cl5K2sp5BHJVxMebEMlmhuQTYaP15Kz+ZF9zMqo2R3Rg2vVJm+/aOthaHTQscy9g5p0P3mucF67bI/Mir2EG8Jkpgu1UU7xHkcx7r2BsQbC51HcOYCshcpPBVZQ4LJRuiRu+xHEqo69Zwae6SZ77DwEbfgttnEUjHXy2zqFJQxRAiONrAS5xygC5cbkntJKowkaZWTl8zNmy9IHqAIAgCAIAgCAIAgCAoXSrtUaWH0eI2mnBFxxjZwc7xPAeZ5LPqLdscI6PTtL7We6XZfucPC5h9IAbEEaHkRx8lJbvBF4a57F42eoseeAYHVLGng6Z5a38MxJI8AVprjczm32aGPzJN/T/RYqXF6yhkDsRxWEhp1p42smkcOzqsaY/E6K5TcOZSMk6qrliit/d8Ikdn+k1lVWR0wgMccmYNe9wzZg0uALQLC4FuJ1KlDUKcsFd/TpVVObeWdCWg5pUOkKkuyOUey4tPg7UfEfmWXUx4TNOmly0NlcBppIGyvZncc18xNhZxGgGnLmlNUHHLPbrZqTSZp7QPcKuOgoooIZHRmV8z42OytuWgNFtXXHNez+ZQiuTVpaoexlqLstJ4SXl/f0PptTVxQVUArWVtWI88TWMY17Bo112tFrgm4B4r34lFrOWeuNFltc3W4Vt4ectP8AMrMGIRyRRGjqauXErszMc6ctzXG8ErXdRsQ14dniqt2Utre43yqcJy9tGKq5xjH5YffJP4hVVNNic0sVHNUiSCJrcgIZmB5vIsOCsk5Rm2lngyVV03aSMZ2KOJPv38eDJtQ2rl9BqGwxsfC50ssUksbcrrNytzHQj1tR2Be2bnta8ENHOiv2tcpPElhNIxY6aquonQyuo4pHSsOUT6btvW1cL9bMAPBeTzOOHjP3PdNOjTahTjuaw/HOfsbOF0Mno09LLLTxMla4NdHUzTuBc3KSTNazbW0B7V7H5XFtfqVW3Q9rG2Kbw+U0kn+hC0+BYo2GOlifGwR3DaiKoc1pbnzXdEBcu1tf/wBqtRsUdqa/U3PV6OVrumm8/ha/vnsMewarFY+V0UsrNxFGZWQ00+chrcx3UjurqDw18ivZQlv3fT6CjU0vTKCaT3N4bax+aX+iexinZBhrI2MDA7d3G7EWp67iYx6jiRqOXBStSVZy4yc725c/nkitlQIxUVTvVp4nu88pPyafeq9LDMsjVzxHBo9FkhpMGqawgOcXSyC/PIxrGg+Lw73roamW3LMelr3yUfVldh6ScSabmVj9b5XRst4dWxt5rkLV2I+ifTaGuF+5M0/S7UAdemief4XPZ88ysWsflFD6VDxJkpS9L0R/a0sjf+W9j/5sqmtbHyimXSprtJE7QdJGHSGxmMR7JWPb+YAt+Kujqa35M09BfH8OfsWSgxKGcZoZY5R2xua4flKtUk+zMsoSi8SWDbUiIQBAEAQBAYK2rZFG6SRwaxjS5xPIAXJXjeFk9jFyaiu7PzzWmqxWrllhhfK5x0aOEbBoxrnHqt07SLm65klK2WUfUV+y0tSjJ4J+Do+ip2iTFKxlODwijILz3XINz3NB8VZHTqPM2ZZdQnY9tEc/Vn3/AMc0VEMmG0LQf9ef1j383OHiW+AUvbQhxBHnuN1zzdP8ka8b8cxTgZWxO5/5eK3iLGQfiXn82z7En7lpvq/1f+CWpejWjpQH4jWsaOORrmxN8Mzjmd5WU46eMeZMol1K2z4aYf3/ANFn2Mmwh0zoqCJhkjbmMm7de18ukknWPH4q2p15xEyapanapXPv/wB2LsrzCR20VLvaaVnE5SR4t6w+IULFmLROuW2SZS9l9pG0zHse1zmk5m5baG1jxI00HxWSq7YsM13UubyjX2kxKjrCHS0edzRZrjI5hAve3U4jx7V5ZbGfeJfpZ36fKhLCffjJrYdi/ozSylhip2niWtLnH7T3klyirnH5VgWqVz3Wyb/oJNoKp17zOF/q5W/ygJ7WfqRVMPQ1X1sz9DJI+/Iueb+V1DfJ+T3ZFc4Jak2WeWbyd7aZna/V3uuLeZv3K1Ut8yeCqV6TxBZMc+zby0vp3sqWDiY/WHi2/wAlF0v8LyexvWcSWCFc2xIIsRxB0I8QqsF65PLIeYJFnpUcTZg6RkZNg4PIFwSLWBvyPuVnxpbvBD+W5bfJ81+I1EjQyZ7nAHMA4AHhoeFzoUlOT4YjCK5ibeNSiDAqh/Oc5PxyCI/lDit2jjwjBrJcs0cWcKfZyliGhn3R/G51Sfkoa2WIs09Khm1P0WTY6KNnaeemllngjlJlLWl7Q6waxvC/DUn3KnS1xcctGnqN842KMHjgrZ2fimxh9Gy7IjK8dSwytawuIF78CLKh1xldt8GtXyhpVY+/+z72z2OjpKimghke81Bt9JlOW72Mb6oF/WPuXt1CjJJeRpdZK2EpyS4Jaq6I5xfd1MT+zO17PlmU3o34ZTHq0fMWVWDZWtM0zIYjJJTuDZHROaMpIJGVzi0nhy1VCpsy0vBrlqqXBOb4fqT+xmJYn6fFSummGV30scpz2Y0ZnA57kXFgCPrBXUys37WzLqqtP7F2RS+jR2oFdE4Z6gCAIAgOe9JeM0dmQzzucwOzSU0Fi+Qi2QPfmAjYDckHU6W4LPdOK4Z0dDTc25QX5vsv9lKG1tbP/hsMp/Rox+7pmZna83yW6pPbp4lZ/azlxBcHQ90pr+PUSy/r/ZeTPSdHE5BnxCojpGnVzpHh8h8XE5Qe+58F6qG+Zs8l1GC+GiOX9uCRZiWB4drAw10w4PNngHtzuAY37gJU91Vfbkpdes1PzPav0ILH+kiuqdGO9FZ9WEnMfGQ6/hyqmeplLtwa6Om1V8y+J/Uq9bTStLXzNdeVoka59yXtOgdmOpvbmqZqXk11yg8qHjgtHRNXbrEWAnSVkkfnYPHxZbzV2mliZj6nXuobXjD/ALHewukfNghAcfxKn3Ukkf1HOA8AdPguXNYk0dSDzFMtW1eGxxMp5WMa1rXND7NAzAgOF+31Tx+stNsElFpGamxtyTZh2+pWtfE5rQ0Oa4aADgQeXio6lYw0e6WTw0yDwvCnT5nZmxxs9eR5sG/3PcqoQ3fYvnYo8d2SkeKw09mUce8kOm+kGpJ06reXw81ZvUeILkq9nKfM3x6EZjrJ2yWqHFz7A8bgX5DkPJVWKWfiLKtjWYmrSTyMcDE5zXaAZSbnsFufgvItp8E5JNclgGMwzdSuhs8ab1oLXD7Q4j4juV/tIy4mjP7OUea2aOM4MyJolimbLGTlGozA2vY20Og7vBV2VqKzF8Fldrk9slySbo82H0jPrzhvvfIFZ3qivqVdrZP6GhtrJerePqhg/KD+qhe/jLNMvgIjphn3OH0VNexcTI4fYj1/NL8F09LHCOZqZZbM3SuRHTYfTj2WE2+xHGwfzFYNa+yOz0iPMn9jFslsliLqaOemrtw2S7hHmlA9Yi5Au0k2vwVdVM9qalgs1Oqp9o4zhnHkhNkKWvlq5ZqRzHTx5nPfIRY7xzgSLixJNzyVVMZ724mjUypjVGM1w+2Pp/8ApvYzUYicTp/SIWTVEQY9kURAD2tc5973Njdp/CNO2ybsdi3LkrrjQtPLY8J8ZZd39Ie6/wA3QVdP2nIHM/GSFpd+35kznrRbvkmn/UjujLHaURzGWeNk9RPJK5r3Bp14AF2h5nTtUdPZHD57lmtosUkkuEkjH0duEk2IYm/1S94aexoO8d+XdjyUacOUrBr5KuuFfossrdH0j1EdM+JrRvXySPEp1yCRxeQGni4Oc619BpoVQtU1Fpdz5Za2Sg15LFsV0ht3cNNKyonne8tL+o4HPIS03LwbAEctAO5XU6nhRfcu0+rTSjLLZ04LadE9QHhCA5XWdHFJTPnq6qYila4vbEwOuA4jquc3rEZnWAbrYC54rK6IpuUjrQ6hbOMaq18XbJFYh0l7thhw6mZTRC4DnNGbxDG9Vp7yXd6qnqUuII0V9Mcnvvk2/wDvJXaLCaivhqal1QZX0rQ4skL5HuBBJyknqizXeJFtOKrjCVkW89jVO2vTzjBR+byaOzeIxU9THNNCJ423uwhpvdpAIDtLg2OvYq6pKMsst1NUrK3GLwxtJXwz1D5YIBTxutaMZdDYAmzdBc62CWSUpcHumrnXWozeWTlVH6VhEUo1koJDE/8A5UhBYfAEtHk5XP46k/QyxfstW4+JrK+5WKCrdDLHM31o3teO8tcHW87W81ng9skzbZBTi4vyfp+jqGyMbIw3a9rXNPaHC4+a7CeVk+PknF4Zkzi9r69i9I5OabaQZap5+uGuHuyn4tK596xM6OneYI28WxqSem3fozgwBl5DmI6ttfVtr481KdjlHGCEKlGeWzUxaSqlp4pJWt3TbBjha5uLXOpOtu5RnvlFN9idarjJpdzX2dw4VMwic4tbYuNra2sOegOvFRrhueCVs9iykaEDsr2n6rgfcVFcSJvmJYNvWWqQfrRtPuc4K7UfNn6FOm+VkTgTL1MI/wBxh9zgf0VVfzIstfwMkduP8277LPkrNR85DTfIatXg+Sliqc/7Q2LbcPWsQfBqjKvEFIlGzNjibDKSfd0gbLpI8uiYRoxwd6xOt+N1JRliPJByjmTa7GGSmkkrd3MQ95ka15HA2te2g9kfBRw5Wc+pJSSqzH0IbpVaavF6WjGoywsI7N5KTJ+QNPkuxXxBs48+ZJH30zz3q4ox7EIP4nu/RgXH1r+JI+k6VH+XJ/UtWz22NBDQxRCpbvI4QC0h7bvDNR1hb1lfC6GzGTDdpbpWuTjw2RnQi1jYZ3FwzuextiRchrLg242u4+4qGkxhsu6rnfFeEjbw2XfbQznlDBlB77Rg/F7gpReb39iFi26KP1ZM9KVXu8MnI4uDGD70jQfy3Vt/yMp0Ec6iP05/Qq222yVJT4a2bdZJ2NhZmYSM7iWhxe3g72jfjpxVF1UI15xyatJqrZ37c8PJ9u/wmzo5OnaPPfPv/wDn8kfwac5fWLXum/yOVLnny5JbPYw6jnZUMY17mXsH3tqMptYixsTr3qdc9ktxbTa65bkdu2J2ubiDX2hfE6PLmuQ5nWvYNdoSdOBA4hdSm5WLsdmi9WrhFnVxoCA1cToWTxPhkF2SNLXDuIt715JZWCUJuElJeD8zYnQvp5pIH+tE9zD32Oh8CLHzXInHa8H19VisgpLz/wAyydF2KiCubG/9nUNMLweFzqz83V++rdPPEsPyY+pVb6ty7x5ILaHCzS1M1Of3byG97T1mHzaWqu2O2TRq09vtaoz9SOVZcXHoyqGOnlo5f2dZE+I/aDSWnuNs/nZadM+XH1Od1GLUFbHvFlUrKV0Uj4n6Pjc5jvFpLTbu0VE44lg3QmpxUl5Oq7KbXup8HEoZvXU8ohc0nL1SQW2Njwa9rfJbY3ONWfQ+W6xmixzx35/yVev26mNbNVwdTeR7podY5W2FjbgXB13Dl1is8tRLe2j5yWrl7RyRKUeJPqaSGSRxe+N0kLnHUuAyyMJPM2eRf+FeuTnBNnc6Tc51vJfMNkEuFuB4tjlafu3LfhZaoc1F01i40R9JhHew/KX+xUcZpJv4byK2MlDauO/tB4/KSPkqqHiaLdQvgImvZaSQdj3j3OIVUvmLY8xRY9vXXkhPMx/qr9R3X2M+m7Midmv81D9sfIqur50XXfIzZ20derk7gwfkB/VS1HzkNOvgJHG9MNph2lh/I8/qp2f+SK6//ZmenP0uGs7Ii73sv/SpL5oIi/lmzRwA7zEi/j15neVnAfMKFfNpOzilIr2Ds9J2nmfxEJkd/wDXE2nt+Irqvis5i5sNHbf/ABOM7riN5Tw+XVzfFzlxbviuwfS6T+XpN30b/wAFz292doaegmlZSxMeA0Mc1tiC57Wgj3rTdXCMG8GDSX2zuitzKvsr0dR1tGyoMzo5HOky9Vrm2a4tGmhvcHmqKtMpwzk2anqEqrXFLKI3Y3DMQ3076CRgdCd29zstnguNg3O0g3yX5clCmFm5uBbqrKNsVau/P2NzbPHMSyRQYhAxjd4JAW5RvBHoRdr3Nt1h2clO22xYU0V6Wihtyql4/TJ7tvtqzEoIoIY3xvMoJDspB6pa0AtOuruYHBLr1alFDS6KWnk5yeeCY6YZBFT0lK3gCT5RsDG/zn3KereIqJ8n1GecfV5OWLnnICA6p0P4VVtvOXujpnXtGQLSutbOL+qBbiONrcAuhpISXPg6mhhNfE+x1NbjpBAEBx7powLLJHWsHVktHLbk4DqOPi0EX/gb2rDqq/xI7nSr+HU/ujmrHlpDmnK4EFpHIg3BHgVjTwzsNKSwy99I7BUw0eJsGk0Yjlt7L23IHv3jfuhar1uipnL6fJ1znQ/HYoSyHVM1FVOhkZKz1o3Ne3xaQ4Dw0UoPDyQsgpxcX5Lh0oULN9FWxfsq2MSeDg1t/e0tPiHLRqY9pepz+m2Pa6pd4swbCXmjraLiZoN5GP8AchdmA8TcfhUavijKJl67R7Snd+RV2NLiABcngBqT4BZUmz4NJsvWyWD1Taeo3kEjG3ikZnY5tyC5jgARc9V9/urVXXPY8o7XSlOuT3cJk9QiubE6KOOQMffN9GdbgNOpHYFOPtUsJHZl7Jyy2IsHr8m7ayQMPFuYNBvxuC4Iq7MYwSdtWcmeHZGrFnDIwixHXsQRzu0HVeqiZF6iHYyO2LqiSS6Mk6klzySTxv1V77vM895gfb9jat3rSRutoLvkOnZq1e+7z8s895guyMEmys0ZBM8MZHA53NPl1bqqcVX80kvzIT1tUfm/cxu2dkeb+kwPJ5mVxJ97VHMJP51+pGPUKOya/YzybN1T2tbv43tb6rd64hvLQEaKextY3L9Sa1VOcr+wbs5XNc17TdzRZpEguBa1hfgLE6d6l7Kzuift6pLBv7I4NNBO6SaMsaGOAN2nUkdhPIFW0VyjLkrvsjKOEVjoRYZpq6tcNZHAA98j3SvHxYuhdwkjn1d2yp4lU1NLXuqpYTHIJnyNErXZSS4kC4sHCx4g8lw5b4z3NH1dSrsoVafjwbu0+3s9dAIXxsY3MHEsLutYGwsSdLm/kF7bqHOO1ohp9BCme7OfuTGzfSPHTUjKY077sa4B7XNNySTcg2tqe9WV6lRhtwUX9PlZY5prlkj0PYlTQ0745J42TPlJyvcGktDGNFs2h1Djp2qzSzilz3yU9Trm7MqPCRI4xaox2kj0cyCF0p5i5zW+O7KnLErkvQqrzXpJP1aRHbUUUT8booY42MIyySFjWtzEOdJ1rcbCPn2qFqTuSRbp5SjpZyb+iILpgrc9cIwdIomNI7C4l5+BaqdZLM8HyWvlmxL0KOshhPuKJziGtaXOJsGtBJJ7ABqSvUm+x6k3wju/RrQVUFGI6oZbOJjaTdzWEA2d2a3IHIHlwXW08ZRhiR3NLCca8TLarzSeEoCt7b7SOoI4ZQwSNdM1jxzyFj3EtN7ZuqOOnLvFN1uxJme+72SUiBxPaCnxR02HMc0iSBroZDcXlH0mXXs6pt/C8Kt2xsbgW6TXRjenH/vVHFiCNCLEaEHkRoQVz2sM+3TTWUXTZPFIX0FZQVMrI223sDnm3X45R29ZrTYcczlqqknBxZzdVVON8Lq1n1KVfS50WXB0/sSuF7OVlT+wppHg+1lyt/G+zfirI1TfZGezVU1/NJf99i0R9G1TYelVcMAaLBpc+UtHYG6AeAKlNQh/6TSOXb1rTUt4X9iw7NYJQUEonbLNUSgEA2DGi4sbN0vp2krN/EtJT2bbOHrP/kddsdnj6L/JMxY5DESYKSOMniQGtJ8co196zz69FfJD9TiS6tFfJAxzbTVB4FrfBv8Ae6yT63qJdsIol1W99sI05cYqHcZn+Rt/LZZZdS1Mu82Z5a7UP8TMXpkzrDeyG+gGd3PzVfvOom0t7/Uh7xdN43P9S2bOYU9l3y5s+oALiRbvHavqOm6Sytb7W933yjv6DTTrjusfP3J4LrHRPUBXdqsNDm52R5pLi5be9rcwOPJcXq+kVle+EcyOX1LTKcN0Y5kU97CDYgg9hFvgvk5RlF4ksM+clFxeGj5so5YTZkjmc31XOb9kkfJWxvsj2k1+ZON1ke0n+pI0uJVJjnDS+YiCYtZ6xLgzqgc7k2Hmu90bVXW37JyyseTrdN1NtljjJ5WCL2CdLh1DEwxZZZnSSyNkDgWi4jYC3QglrAbHtXR6t1R6exRgkzTqtY9NiKWWyxt2sdwfC0juJ+RBXNj19/ih+5nj1l+Y/uYJJ8Nm/b0cd/rGOM/maMy0Q6xpp/Omv++hup66l+KSMEnR/hdQCYS6M/7chNvuyZrLfWtPev5bX5HYo6vOS+GSZDVvRAddzVgjskj/AKmu/RevR+jN8Oq//aP7kIdi8WoX72BtyARnp3Amx1IyuAJGg0sVX7G2vlF/vmmuW2f7kn0dMqZ8TdPViQyMidd0jMhv1Y2i2UD1SeSnp9zs3SKdbKqFChX2bKhtnV72uqX/AO69o8GHdj4NCzXyzYz4fUS3WNkMqSkv3RJh1T6UKhsV4cr2PkdYDUexfVzswA05XW3SQkpbscG/Qwlv3Y4O0hdE6wQGvX0zJY3xP1Y9rmu8CLFePDXJ5JZWGfnXHopIJH0m/M0Ub7syvzMOmjgAbNdZ1jbndci3MXtzwcG1SjLbng+tl8LqaioaKUESMLXZ+DY7G4c48uHDn2FKYSlL4RRCc5fAWHpD2NqG1menhfK2o69o2khsn7wG2jQT1gT9Y9i0X0y3ZR99oNZD2OLHho+MP6OHts+unbTNOu7jtJIf6W+PWVFvs6Futlj6eTPrOu0ULj9/8Fgo6SjpzempWZh+9n+lf4jNozyXLu6xh4pjj6s+T1n/AMjvt4jwv+8G1UYpM/1pHW7Aco9wsudb1DUWd5P8uDjWa2+zvJmosjk28sytt9zxeALwH3unWzZTbtsbe9Wqqbjuw8euCarm1uw8EnQ7PyyxiRhaAb2DiQdDbsXSo6RddWrE0s+Gbqem2W1qaa5LXQ4LDGAd2C4W6x117RfgvpKNBRUliKz6ndp0dVaWI8kmtxqCAIDwheAgMT2bE0pk3mXNa4y34ADjfuXH1fSY6i12OWMnN1HTo3Wb3LBCY3gJgAe0l7eBJHA+XJcjX9JenipQeV5OZrOnOmO6HKIndutmscvC9ja/iuW6pqO5p4Oe65qO5rg9gncw5mOLT2g2XtV1lUt0Hhiu2dbzB4Z9VVS+R2Z7sztBfTl4JdfZdLdN5Z7bdO2W6b5MKqwVhe7XnAJrBMGkfIC9r42jXN6pvyA5rs9O6fbK1Smml69jq6LQ2OzdNNL9C8tC+uR9EgQh6MqAq+ObA0NTdxi3Tzc54rMNzqSR6rj4hUz08JeDPZpa5+CgY30VVUd3U721A1s0/Rv7tCcp948Fkno5L5Xkw2aCS+V5Ou4VTiOGJgblysY3L2WaBZb4rCSOpBYikbakSCAru3OASVtMYo5XRuBzAXIa+wPUfbi0/A2Oqqurc44RRqK3ZDCZyrZLYGoq3neh1PExxa9xHWJabOawHQ2OmbgO/gsFWmcnzwjm0aOU38XCO04PhENLGIoGBjR7ye1x4uPeV0oQUVhHWhCMFiJukKRM0sSw1kzXAgZi2wdYEjst5rNqdLC+LUly13KLtPC2LTXjuVav2ZljaCw708wBa3ZbXVfOajotlcU4Pc/Pg4d3SZwinB5/Y06jA52NDjGTfk3rEeICyW9K1NcVJx/Tkzz6ffCKeDZbs1MYw8DrH2OBt4nS/ctC6Nc6t/n0Ll0u32e7z6H0dmJwW8CDbNYjq9vHjbuUv4JenHth9/oe/wAJtTXlefoSf/CMf+o+3g352XQ/gNOc7mbv4RXnuyfpqdrGhjRYAWAXZrqjXFQiuEdOFcYRUY9kZQFYTPUAQBAEAQBAeEXXjWQa9bRMlYY3Dqns0t2EKm6iFsHXJcFdtUbIbJdjQo9nYGcW5z2vsfhwWSnpWmr/AA5+/Jmq6fRX4z9zVn2UjL8zXFrb3LePkDyWefRaZWbk+PQon0qqU9y4+hsjZyDeCTKRbXJplv4for10nTq1Tx+XguXT6FYppfl4NybC4nOD3MGZpBB4cOF7cVqlpKZSU3FZRolp65SUmuUbllpLj1AEAQBAEAQBAEAQHlkB6gCAIDyyAWQCyA9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BAEA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6" y="189433"/>
            <a:ext cx="1808756" cy="72496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5"/>
          <p:cNvSpPr txBox="1">
            <a:spLocks/>
          </p:cNvSpPr>
          <p:nvPr/>
        </p:nvSpPr>
        <p:spPr>
          <a:xfrm>
            <a:off x="156960" y="1295400"/>
            <a:ext cx="6705600" cy="685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Financial Education – 1:1</a:t>
            </a:r>
          </a:p>
        </p:txBody>
      </p:sp>
      <p:sp>
        <p:nvSpPr>
          <p:cNvPr id="16386" name="AutoShape 2" descr="http://mediad.publicbroadcasting.net/p/wkyu/files/201211/educationfundin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381000" y="2209800"/>
            <a:ext cx="6702425" cy="43434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Credit Score – Free reports are available.  Coaches assist the client in removing negative information found on their credit report. </a:t>
            </a:r>
          </a:p>
          <a:p>
            <a:pPr lvl="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Personal Budget – Assist the client in managing their finances to produce a balanced budget.  If income is less than expenses, resources such as job placement or other income are discussed. </a:t>
            </a:r>
          </a:p>
          <a:p>
            <a:pPr lvl="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Opening a cost free savings or checking account, account maintenance (preventing overdraft charges and fees), “Pay yourself first” attitude. </a:t>
            </a:r>
          </a:p>
          <a:p>
            <a:pPr lvl="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74320" lvl="1" indent="0">
              <a:lnSpc>
                <a:spcPct val="150000"/>
              </a:lnSpc>
              <a:buClrTx/>
              <a:buSzPct val="100000"/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8125"/>
            <a:ext cx="1877387" cy="752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type="subTitle" idx="4294967295"/>
          </p:nvPr>
        </p:nvSpPr>
        <p:spPr>
          <a:xfrm>
            <a:off x="609600" y="2438400"/>
            <a:ext cx="7086600" cy="3581400"/>
          </a:xfrm>
        </p:spPr>
        <p:txBody>
          <a:bodyPr>
            <a:noAutofit/>
          </a:bodyPr>
          <a:lstStyle/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Ways to make additional income, saving money by spending less in daily activities (keep a log).  Learn how to cook instead of eating out, make money from your hobby (e.g. crochet, knitting, fixing cars, etc.). </a:t>
            </a:r>
          </a:p>
          <a:p>
            <a:pPr lvl="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Debt management – Which bills need to be paid off first for a faster debt reduction and elimination?</a:t>
            </a:r>
          </a:p>
          <a:p>
            <a:pPr lvl="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Responding to debt collectors.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152400" y="1676400"/>
            <a:ext cx="6248400" cy="76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Financial Education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305320"/>
            <a:ext cx="1676400" cy="67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060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type="subTitle" idx="4294967295"/>
          </p:nvPr>
        </p:nvSpPr>
        <p:spPr>
          <a:xfrm>
            <a:off x="457200" y="3429000"/>
            <a:ext cx="6779000" cy="1676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Finding </a:t>
            </a:r>
            <a:r>
              <a:rPr lang="en-US" sz="2000" b="1" i="1" dirty="0">
                <a:latin typeface="Arial" pitchFamily="34" charset="0"/>
                <a:cs typeface="Arial" pitchFamily="34" charset="0"/>
              </a:rPr>
              <a:t>affordable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loans – </a:t>
            </a: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avoid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title loans, payday 	loans, etc., see the difference in interest concerning </a:t>
            </a:r>
          </a:p>
          <a:p>
            <a:pPr marL="0" lv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	bank loans vs. predatory lenders. </a:t>
            </a:r>
          </a:p>
          <a:p>
            <a:pPr marL="0" lvl="0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		(15% 	/ 		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425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%)</a:t>
            </a:r>
          </a:p>
          <a:p>
            <a:pPr lvl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609600" y="2133600"/>
            <a:ext cx="6172200" cy="76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Financial Education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76732"/>
            <a:ext cx="1676400" cy="67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06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9887" y="2514600"/>
            <a:ext cx="5715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Financial Coaching is available at MesaCAN, provided by one of our Valley of the Sun – United Way, certified coaches.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Discussion between the client and the coach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Strictly confidential and keep the client’s privacy as required in the Privacy Act of 1974.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Any Mesa resident can talk with a coach (by appointment only, determined by availability). 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Call 480-833-9200 to make an appointment with one of our financial coaches.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829887" y="1524000"/>
            <a:ext cx="51816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Financial Coaching </a:t>
            </a: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04800"/>
            <a:ext cx="1752600" cy="70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293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1066800" y="2057400"/>
            <a:ext cx="5791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Mandatory for IDA participation</a:t>
            </a:r>
          </a:p>
          <a:p>
            <a:pPr lvl="1" eaLnBrk="0" hangingPunct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Open to the public</a:t>
            </a:r>
          </a:p>
          <a:p>
            <a:pPr marL="342900" indent="-342900" eaLnBrk="0" hangingPunct="0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Encourage 2 generations approach</a:t>
            </a:r>
          </a:p>
          <a:p>
            <a:pPr marL="342900" indent="-342900" eaLnBrk="0" hangingPunct="0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Has been incorporated into Employment Development</a:t>
            </a:r>
          </a:p>
          <a:p>
            <a:pPr marL="342900" indent="-342900" eaLnBrk="0" hangingPunct="0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Bringing financial education to MesaCAN</a:t>
            </a:r>
          </a:p>
          <a:p>
            <a:pPr marL="800100" lvl="1" indent="-342900" eaLnBrk="0" hangingPunct="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Take Charge America</a:t>
            </a:r>
          </a:p>
          <a:p>
            <a:pPr marL="800100" lvl="1" indent="-342900" eaLnBrk="0" hangingPunct="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Energy Efficiency</a:t>
            </a:r>
          </a:p>
          <a:p>
            <a:pPr marL="800100" lvl="1" indent="-342900" eaLnBrk="0" hangingPunct="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Soft skills Training</a:t>
            </a:r>
          </a:p>
          <a:p>
            <a:pPr marL="800100" lvl="1" indent="-342900" eaLnBrk="0" hangingPunct="0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Computer Training</a:t>
            </a:r>
          </a:p>
          <a:p>
            <a:pPr marL="800100" lvl="1" indent="-342900" eaLnBrk="0" hangingPunct="0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Title 5"/>
          <p:cNvSpPr>
            <a:spLocks noGrp="1"/>
          </p:cNvSpPr>
          <p:nvPr>
            <p:ph type="title"/>
          </p:nvPr>
        </p:nvSpPr>
        <p:spPr>
          <a:xfrm>
            <a:off x="1676400" y="1008612"/>
            <a:ext cx="462326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Arial Black" pitchFamily="34" charset="0"/>
              </a:rPr>
              <a:t>Financial Literacy Education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94" y="152401"/>
            <a:ext cx="1901152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2743200"/>
            <a:ext cx="8305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1295400" y="3276600"/>
            <a:ext cx="4114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Eva Felix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Director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evfelix@turnanewleaf.org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P:  480.833.9200 x3404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F:  480.833-9292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635 E Broadway Rd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Mesa, AZ 85204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/>
          <a:srcRect r="77958"/>
          <a:stretch/>
        </p:blipFill>
        <p:spPr>
          <a:xfrm>
            <a:off x="762000" y="282874"/>
            <a:ext cx="2286000" cy="191861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370811" y="1242181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MesaCAN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EB268958AC334BB204DBBD4B1A9CBC" ma:contentTypeVersion="0" ma:contentTypeDescription="Create a new document." ma:contentTypeScope="" ma:versionID="239ad35c582b0feaddf104796f30aac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EF22FD-BE32-4393-AD4E-726FE0E1207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2B6DC80-A6A7-40E1-A467-ADC17C6DE2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7C06183-A766-4B60-9520-1FB27F5EC9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2599</TotalTime>
  <Words>439</Words>
  <Application>Microsoft Office PowerPoint</Application>
  <PresentationFormat>On-screen Show (4:3)</PresentationFormat>
  <Paragraphs>72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Black</vt:lpstr>
      <vt:lpstr>Calibri</vt:lpstr>
      <vt:lpstr>Perpetua</vt:lpstr>
      <vt:lpstr>Tahoma</vt:lpstr>
      <vt:lpstr>Times New Roman</vt:lpstr>
      <vt:lpstr>Trebuchet MS</vt:lpstr>
      <vt:lpstr>Wingdings 2</vt:lpstr>
      <vt:lpstr>Wingdings 3</vt:lpstr>
      <vt:lpstr>Facet</vt:lpstr>
      <vt:lpstr>New Approaches to Financial Literacy  </vt:lpstr>
      <vt:lpstr> “PIC – a – Path”            </vt:lpstr>
      <vt:lpstr>PowerPoint Presentation</vt:lpstr>
      <vt:lpstr>PowerPoint Presentation</vt:lpstr>
      <vt:lpstr>PowerPoint Presentation</vt:lpstr>
      <vt:lpstr>PowerPoint Presentation</vt:lpstr>
      <vt:lpstr>Financial Literacy Education</vt:lpstr>
      <vt:lpstr>PowerPoint Presentation</vt:lpstr>
    </vt:vector>
  </TitlesOfParts>
  <Company>A New Leaf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Money to Make Money</dc:title>
  <dc:creator>ckruth</dc:creator>
  <cp:lastModifiedBy>Kristin Borns</cp:lastModifiedBy>
  <cp:revision>226</cp:revision>
  <cp:lastPrinted>2018-01-29T22:26:47Z</cp:lastPrinted>
  <dcterms:created xsi:type="dcterms:W3CDTF">2009-07-23T20:11:11Z</dcterms:created>
  <dcterms:modified xsi:type="dcterms:W3CDTF">2018-01-30T03:56:53Z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0x01010036EB268958AC334BB204DBBD4B1A9CBC</vt:lpwstr>
  </property>
</Properties>
</file>