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2" r:id="rId3"/>
    <p:sldId id="283" r:id="rId4"/>
    <p:sldId id="284" r:id="rId5"/>
    <p:sldId id="285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8373-A272-4F07-B3FB-81251C456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6DF5A-A5E2-4490-B1EB-C90EBEF74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220C3-6679-4D62-8F8D-896224B0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8332-AF04-4D6F-A677-917ABA08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A0477-3FF5-44D0-8E5E-8FE7ED02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2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202A-8836-455D-930D-465B1D18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0A04C-7A00-46DC-8553-A5F5CB99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BAA1-7B3D-47C4-97E7-85E0250A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33CD-50DC-420A-BE09-812AA0F5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3E80-1D0C-4447-8D1A-BDA93BAF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DF027-F5A8-42EB-8D0F-1C7968013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0645A-B83A-4A62-AEF0-EC7338BA6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01782-1EDC-4DEF-8460-8BC7927E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3F518-1999-4FA1-A45E-CA13094C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CDED-5842-4E09-AE17-305605F3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20B0-01FC-40D8-A35E-56687214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1A12F-4AC7-492D-8B79-19369977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D0A18-0998-487C-8476-C00C7BBE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B5E4-6582-4E93-B749-73506453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8E1C-C212-4E0D-9E34-FC1C276B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8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56A1-0D38-4E62-8F9A-143E0861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50EDF-9CC2-4B50-8ECA-82B526C10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4A6C-37FB-4EAF-BBD2-66FE1FE2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9994-ADA0-4309-9DFA-102067A1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17B9-D4F2-4204-96E1-FE8AC3F0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6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DB2F-11BB-4858-8182-4D3C04F8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6783B-31E6-446C-AC84-3CCB036B5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6D7BC-19A0-4556-95A7-6C0697C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4B41C-3831-4D0D-B1AA-45E1BA2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7D3F8-DFB9-44D6-9A79-34EA5018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0298E-46F4-4C6A-AD17-69EEEE81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3542-EBAE-4C58-BDD2-3091B7D3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1CE1-A59E-439A-9797-3CDDA0466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A6452-FB5B-4D89-B27E-2F1BD89D9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B5DC3-60EA-4691-8472-A2F3A9C7D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B6F6A-8997-47F0-AC69-18BACB5ED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B9505F-3819-4E5F-84BB-173886D1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3AFBC-DA6F-4CBF-BDE3-060FED3A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D476C-F1E7-4000-8EB3-51780445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E18E-1369-4C11-918E-145AB5FF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9B0B6-2A63-4094-AEF9-FBE61F24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71EAA-2E4F-4185-B4B0-D0D113D9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8A426-BD3D-47EE-9908-DEF17E53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1D765-E88E-43B0-8685-68D81F81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89515-C0E1-4DA1-80CC-F3E5FC46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F2491-7FC8-4D55-9F0C-4288942B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AD43-4E2F-459B-AF34-5B3D7483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B2461-DACC-407E-9731-8A2F9F3A3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20369-85F6-404B-ABF5-209245CE3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847B-6CEC-43F0-BB0D-ACE969EA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E23B9-CF3E-40C3-9F80-0EE95270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07305-5B37-408E-A1D1-1FB61D2E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96F3-57AF-487B-AF79-473D3AC3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45693-7316-4DA5-BCBB-8E90A591D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3E712-62ED-4B30-9135-50CC92B58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EA47E-E2A9-476F-ACD2-A555650C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BC0C2-D59D-4511-A659-9CF82B7F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47DE7-7BC9-421C-ACF4-3FEB225B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7B28A-A53C-48DD-A1A2-DA0BCF83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7EB86-989C-4917-A889-EE02CA078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A3EDC-9A5A-41D3-9D34-1714B1C20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AAF7-5F5F-45D7-8B58-94981CE7749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CCA70-15F7-4BC7-8BD3-253F30D26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A4CB-D155-4EEF-B171-AF657AD86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DF48-CD4C-479F-B79D-C9C1B7C1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lujan@AZEconCenter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zeconcenter.org/" TargetMode="External"/><Relationship Id="rId4" Type="http://schemas.openxmlformats.org/officeDocument/2006/relationships/hyperlink" Target="https://www.facebook.com/AZEconCent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2108958"/>
            <a:ext cx="9951041" cy="26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D27D-AE32-48EA-8DD8-E11990C6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2018 Composition of Arizona Legislature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AC85-BDD9-4DC7-A91E-2D083FA4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2854"/>
            <a:ext cx="5157787" cy="1172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House of Representatives:</a:t>
            </a:r>
          </a:p>
          <a:p>
            <a:r>
              <a:rPr lang="en-US" dirty="0"/>
              <a:t>35 Republicans</a:t>
            </a:r>
          </a:p>
          <a:p>
            <a:r>
              <a:rPr lang="en-US" dirty="0"/>
              <a:t>25 Democrats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1F7E95-8E43-449A-A5A1-195620E3F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EDA1-5A12-46C4-BA6B-2571C3685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32854"/>
            <a:ext cx="5183188" cy="1172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State Senate:</a:t>
            </a:r>
          </a:p>
          <a:p>
            <a:r>
              <a:rPr lang="en-US" dirty="0"/>
              <a:t>17 Republicans</a:t>
            </a:r>
          </a:p>
          <a:p>
            <a:r>
              <a:rPr lang="en-US" dirty="0"/>
              <a:t>13 Democrats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CAA959-C148-4302-ABF0-AE18C0A31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6" y="2735561"/>
            <a:ext cx="4881379" cy="3223616"/>
          </a:xfrm>
        </p:spPr>
      </p:pic>
    </p:spTree>
    <p:extLst>
      <p:ext uri="{BB962C8B-B14F-4D97-AF65-F5344CB8AC3E}">
        <p14:creationId xmlns:p14="http://schemas.microsoft.com/office/powerpoint/2010/main" val="42275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D27D-AE32-48EA-8DD8-E11990C6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2019 Composition of Arizona Legislature*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AC85-BDD9-4DC7-A91E-2D083FA4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2854"/>
            <a:ext cx="5157787" cy="1172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House of Representatives:</a:t>
            </a:r>
          </a:p>
          <a:p>
            <a:r>
              <a:rPr lang="en-US" dirty="0"/>
              <a:t>31 Republicans</a:t>
            </a:r>
          </a:p>
          <a:p>
            <a:r>
              <a:rPr lang="en-US" dirty="0"/>
              <a:t>29 Democrats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1F7E95-8E43-449A-A5A1-195620E3F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EDA1-5A12-46C4-BA6B-2571C3685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32854"/>
            <a:ext cx="5183188" cy="1172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State Senate:</a:t>
            </a:r>
          </a:p>
          <a:p>
            <a:r>
              <a:rPr lang="en-US" dirty="0"/>
              <a:t>17 Republicans</a:t>
            </a:r>
          </a:p>
          <a:p>
            <a:r>
              <a:rPr lang="en-US" dirty="0"/>
              <a:t>13 Democrats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CAA959-C148-4302-ABF0-AE18C0A31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6" y="2735561"/>
            <a:ext cx="4881379" cy="322361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6E82E8-96C5-4D70-8FF6-B997D924909F}"/>
              </a:ext>
            </a:extLst>
          </p:cNvPr>
          <p:cNvSpPr txBox="1"/>
          <p:nvPr/>
        </p:nvSpPr>
        <p:spPr>
          <a:xfrm>
            <a:off x="839788" y="6189663"/>
            <a:ext cx="515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 Pending count of remaining ballots</a:t>
            </a:r>
          </a:p>
        </p:txBody>
      </p:sp>
    </p:spTree>
    <p:extLst>
      <p:ext uri="{BB962C8B-B14F-4D97-AF65-F5344CB8AC3E}">
        <p14:creationId xmlns:p14="http://schemas.microsoft.com/office/powerpoint/2010/main" val="290481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D27D-AE32-48EA-8DD8-E11990C6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New Legislative Leadership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AC85-BDD9-4DC7-A91E-2D083FA41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2854"/>
            <a:ext cx="5157787" cy="209614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House of Representatives:</a:t>
            </a:r>
          </a:p>
          <a:p>
            <a:r>
              <a:rPr lang="en-US" dirty="0"/>
              <a:t>Speaker – Rusty Bowers</a:t>
            </a:r>
          </a:p>
          <a:p>
            <a:r>
              <a:rPr lang="en-US" dirty="0"/>
              <a:t>Majority Leader – Warren Petersen</a:t>
            </a:r>
          </a:p>
          <a:p>
            <a:r>
              <a:rPr lang="en-US" dirty="0"/>
              <a:t>Majority Whip – Becky Nutt</a:t>
            </a:r>
          </a:p>
          <a:p>
            <a:r>
              <a:rPr lang="en-US" dirty="0"/>
              <a:t>Democratic Leader – Charlene Fernandez</a:t>
            </a:r>
          </a:p>
          <a:p>
            <a:r>
              <a:rPr lang="en-US" dirty="0"/>
              <a:t>Democratic Asst Leader – Dr. Randy Friese</a:t>
            </a:r>
          </a:p>
          <a:p>
            <a:r>
              <a:rPr lang="en-US" dirty="0"/>
              <a:t>Democratic Co-Whips – Athena Salman and Reginald Bolding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1F7E95-8E43-449A-A5A1-195620E3F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581187"/>
            <a:ext cx="3804783" cy="237798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EDA1-5A12-46C4-BA6B-2571C3685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32854"/>
            <a:ext cx="5183188" cy="194395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State Senate:</a:t>
            </a:r>
          </a:p>
          <a:p>
            <a:r>
              <a:rPr lang="en-US" dirty="0"/>
              <a:t>Senate President – Karen </a:t>
            </a:r>
            <a:r>
              <a:rPr lang="en-US" dirty="0" err="1"/>
              <a:t>Fann</a:t>
            </a:r>
            <a:endParaRPr lang="en-US" dirty="0"/>
          </a:p>
          <a:p>
            <a:r>
              <a:rPr lang="en-US" dirty="0"/>
              <a:t>Majority Leader – Rick Gray</a:t>
            </a:r>
          </a:p>
          <a:p>
            <a:r>
              <a:rPr lang="en-US" dirty="0"/>
              <a:t>Majority Whip – Sonny Borrelli</a:t>
            </a:r>
          </a:p>
          <a:p>
            <a:r>
              <a:rPr lang="en-US" dirty="0"/>
              <a:t>Democratic Leader – David Bradley</a:t>
            </a:r>
          </a:p>
          <a:p>
            <a:r>
              <a:rPr lang="en-US" dirty="0"/>
              <a:t>Democratic Asst Leader – Lupe Contreras</a:t>
            </a:r>
          </a:p>
          <a:p>
            <a:r>
              <a:rPr lang="en-US" dirty="0"/>
              <a:t>Democratic Co-Whips - </a:t>
            </a:r>
            <a:r>
              <a:rPr lang="en-US" dirty="0" err="1"/>
              <a:t>Jamescita</a:t>
            </a:r>
            <a:r>
              <a:rPr lang="en-US" dirty="0"/>
              <a:t> Peshlakai  and Lisa </a:t>
            </a:r>
            <a:r>
              <a:rPr lang="en-US" dirty="0" err="1"/>
              <a:t>Otondo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CAA959-C148-4302-ABF0-AE18C0A31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6" y="3581187"/>
            <a:ext cx="3600885" cy="2377990"/>
          </a:xfrm>
        </p:spPr>
      </p:pic>
    </p:spTree>
    <p:extLst>
      <p:ext uri="{BB962C8B-B14F-4D97-AF65-F5344CB8AC3E}">
        <p14:creationId xmlns:p14="http://schemas.microsoft.com/office/powerpoint/2010/main" val="2101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1CF4-10E8-4761-9D45-A573B06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Interesting Facts About the New Legislature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721B-8E7E-47EE-86EC-25BBA4753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Closest partisan split since 1964</a:t>
            </a:r>
          </a:p>
          <a:p>
            <a:r>
              <a:rPr lang="en-US" dirty="0"/>
              <a:t>6 Democratic legislators will represent districts with a majority of Republican registered voters</a:t>
            </a:r>
          </a:p>
          <a:p>
            <a:r>
              <a:rPr lang="en-US" dirty="0"/>
              <a:t>House will have 20 freshmen legislators; Senate will have 1 freshman</a:t>
            </a:r>
          </a:p>
          <a:p>
            <a:r>
              <a:rPr lang="en-US" dirty="0"/>
              <a:t>13 out of 30 Senators are women; 22 out of 60 Representatives are women</a:t>
            </a:r>
          </a:p>
        </p:txBody>
      </p:sp>
    </p:spTree>
    <p:extLst>
      <p:ext uri="{BB962C8B-B14F-4D97-AF65-F5344CB8AC3E}">
        <p14:creationId xmlns:p14="http://schemas.microsoft.com/office/powerpoint/2010/main" val="259657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90395-537F-46FB-A976-64DD05B0E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17" y="259535"/>
            <a:ext cx="3171758" cy="621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583A8-9FFA-4340-A9F7-1EAE9F1F2C54}"/>
              </a:ext>
            </a:extLst>
          </p:cNvPr>
          <p:cNvSpPr txBox="1"/>
          <p:nvPr/>
        </p:nvSpPr>
        <p:spPr>
          <a:xfrm>
            <a:off x="650929" y="1766804"/>
            <a:ext cx="47114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Green Book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Azcapitoltimes.com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$11.95</a:t>
            </a:r>
          </a:p>
        </p:txBody>
      </p:sp>
    </p:spTree>
    <p:extLst>
      <p:ext uri="{BB962C8B-B14F-4D97-AF65-F5344CB8AC3E}">
        <p14:creationId xmlns:p14="http://schemas.microsoft.com/office/powerpoint/2010/main" val="208531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1CF4-10E8-4761-9D45-A573B06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Some Good News!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721B-8E7E-47EE-86EC-25BBA4753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General Fund is estimated to have an additional $200 million of ongoing revenue;</a:t>
            </a:r>
          </a:p>
          <a:p>
            <a:r>
              <a:rPr lang="en-US" dirty="0"/>
              <a:t>The state is expected to have $900 million in new one-time revenue</a:t>
            </a:r>
          </a:p>
        </p:txBody>
      </p:sp>
    </p:spTree>
    <p:extLst>
      <p:ext uri="{BB962C8B-B14F-4D97-AF65-F5344CB8AC3E}">
        <p14:creationId xmlns:p14="http://schemas.microsoft.com/office/powerpoint/2010/main" val="239290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1CF4-10E8-4761-9D45-A573B067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Key Issues for the Legislature in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721B-8E7E-47EE-86EC-25BBA4753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Arizona’s public schools still have $843 million less in annual state funding than a decade ago;</a:t>
            </a:r>
          </a:p>
          <a:p>
            <a:r>
              <a:rPr lang="en-US" dirty="0"/>
              <a:t>Funding for state universities is down 35% since 2008 and tuition is up 113% and state funding for Maricopa and Pima Community Colleges has been eliminated;</a:t>
            </a:r>
          </a:p>
          <a:p>
            <a:r>
              <a:rPr lang="en-US" dirty="0"/>
              <a:t>A new report found the lowest income 20 percent of Arizona taxpayers pay the sixth highest state and local tax bill for this income group in the country;</a:t>
            </a:r>
          </a:p>
          <a:p>
            <a:r>
              <a:rPr lang="en-US" dirty="0"/>
              <a:t>Most rank-and-file state employees have not received a pay raise in more than a decade.</a:t>
            </a:r>
          </a:p>
        </p:txBody>
      </p:sp>
    </p:spTree>
    <p:extLst>
      <p:ext uri="{BB962C8B-B14F-4D97-AF65-F5344CB8AC3E}">
        <p14:creationId xmlns:p14="http://schemas.microsoft.com/office/powerpoint/2010/main" val="188708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82" y="5511066"/>
            <a:ext cx="4076444" cy="1078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6200" y="800100"/>
            <a:ext cx="87757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Contact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David Lujan – 602-266-0707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ext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 203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  <a:hlinkClick r:id="rId3"/>
              </a:rPr>
              <a:t>Dlujan@AZEconCenter.org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OptimusPrinceps"/>
              </a:rPr>
              <a:t>Twitter  @</a:t>
            </a:r>
            <a:r>
              <a:rPr lang="en-US" sz="3200" dirty="0" err="1">
                <a:solidFill>
                  <a:prstClr val="black"/>
                </a:solidFill>
                <a:latin typeface="OptimusPrinceps"/>
              </a:rPr>
              <a:t>DavidLujan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Social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Twitter @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AZEconCenter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Facebook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timusPrinceps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https://www.facebook.com/AZEconCenter/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OptimusPrinceps"/>
              </a:rPr>
              <a:t>Website: </a:t>
            </a:r>
            <a:r>
              <a:rPr lang="en-US" sz="3200" dirty="0">
                <a:solidFill>
                  <a:prstClr val="black"/>
                </a:solidFill>
                <a:latin typeface="OptimusPrinceps"/>
                <a:hlinkClick r:id="rId5"/>
              </a:rPr>
              <a:t>www.azeconcenter.org</a:t>
            </a:r>
            <a:r>
              <a:rPr lang="en-US" sz="3200" dirty="0">
                <a:solidFill>
                  <a:prstClr val="black"/>
                </a:solidFill>
                <a:latin typeface="OptimusPrincep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timusPrincep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6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356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OptimusPrinceps</vt:lpstr>
      <vt:lpstr>Office Theme</vt:lpstr>
      <vt:lpstr>PowerPoint Presentation</vt:lpstr>
      <vt:lpstr>2018 Composition of Arizona Legislature</vt:lpstr>
      <vt:lpstr>2019 Composition of Arizona Legislature*</vt:lpstr>
      <vt:lpstr>New Legislative Leadership</vt:lpstr>
      <vt:lpstr>Interesting Facts About the New Legislature</vt:lpstr>
      <vt:lpstr>PowerPoint Presentation</vt:lpstr>
      <vt:lpstr>Some Good News! </vt:lpstr>
      <vt:lpstr>Key Issues for the Legislature in 2019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Lujan</dc:creator>
  <cp:lastModifiedBy>Kristin Borns</cp:lastModifiedBy>
  <cp:revision>5</cp:revision>
  <dcterms:created xsi:type="dcterms:W3CDTF">2018-11-08T21:23:13Z</dcterms:created>
  <dcterms:modified xsi:type="dcterms:W3CDTF">2018-11-08T22:13:21Z</dcterms:modified>
</cp:coreProperties>
</file>