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" ContentType="image/tiff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drawings/drawing2.xml" ContentType="application/vnd.openxmlformats-officedocument.drawingml.chartshapes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drawings/drawing3.xml" ContentType="application/vnd.openxmlformats-officedocument.drawingml.chartshapes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8" r:id="rId2"/>
    <p:sldId id="260" r:id="rId3"/>
    <p:sldId id="261" r:id="rId4"/>
    <p:sldId id="264" r:id="rId5"/>
    <p:sldId id="259" r:id="rId6"/>
    <p:sldId id="287" r:id="rId7"/>
    <p:sldId id="257" r:id="rId8"/>
    <p:sldId id="284" r:id="rId9"/>
    <p:sldId id="286" r:id="rId10"/>
    <p:sldId id="283" r:id="rId11"/>
    <p:sldId id="265" r:id="rId12"/>
    <p:sldId id="263" r:id="rId13"/>
    <p:sldId id="262" r:id="rId14"/>
    <p:sldId id="285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8" autoAdjust="0"/>
    <p:restoredTop sz="94660"/>
  </p:normalViewPr>
  <p:slideViewPr>
    <p:cSldViewPr snapToGrid="0">
      <p:cViewPr varScale="1">
        <p:scale>
          <a:sx n="78" d="100"/>
          <a:sy n="78" d="100"/>
        </p:scale>
        <p:origin x="216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chartUserShapes" Target="../drawings/drawing2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5.xml"/><Relationship Id="rId1" Type="http://schemas.microsoft.com/office/2011/relationships/chartStyle" Target="style5.xml"/><Relationship Id="rId4" Type="http://schemas.openxmlformats.org/officeDocument/2006/relationships/chartUserShapes" Target="../drawings/drawing3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5.xlsx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numFmt formatCode="&quot;$&quot;#,##0" sourceLinked="0"/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Sheet1!$A$2:$A$15</c:f>
              <c:strCache>
                <c:ptCount val="14"/>
                <c:pt idx="0">
                  <c:v>2007</c:v>
                </c:pt>
                <c:pt idx="1">
                  <c:v>2008</c:v>
                </c:pt>
                <c:pt idx="2">
                  <c:v>2009</c:v>
                </c:pt>
                <c:pt idx="3">
                  <c:v>2010</c:v>
                </c:pt>
                <c:pt idx="4">
                  <c:v>2011</c:v>
                </c:pt>
                <c:pt idx="5">
                  <c:v>2012</c:v>
                </c:pt>
                <c:pt idx="6">
                  <c:v>2013</c:v>
                </c:pt>
                <c:pt idx="7">
                  <c:v>2014</c:v>
                </c:pt>
                <c:pt idx="8">
                  <c:v>2015</c:v>
                </c:pt>
                <c:pt idx="9">
                  <c:v>2016</c:v>
                </c:pt>
                <c:pt idx="10">
                  <c:v>2017</c:v>
                </c:pt>
                <c:pt idx="11">
                  <c:v>2018*</c:v>
                </c:pt>
                <c:pt idx="12">
                  <c:v>2019*</c:v>
                </c:pt>
                <c:pt idx="13">
                  <c:v>2020*</c:v>
                </c:pt>
              </c:strCache>
            </c:strRef>
          </c:cat>
          <c:val>
            <c:numRef>
              <c:f>Sheet1!$B$2:$B$15</c:f>
              <c:numCache>
                <c:formatCode>General</c:formatCode>
                <c:ptCount val="14"/>
                <c:pt idx="0">
                  <c:v>986</c:v>
                </c:pt>
                <c:pt idx="1">
                  <c:v>809</c:v>
                </c:pt>
                <c:pt idx="2">
                  <c:v>592</c:v>
                </c:pt>
                <c:pt idx="3">
                  <c:v>413</c:v>
                </c:pt>
                <c:pt idx="4">
                  <c:v>560</c:v>
                </c:pt>
                <c:pt idx="5">
                  <c:v>644</c:v>
                </c:pt>
                <c:pt idx="6">
                  <c:v>662</c:v>
                </c:pt>
                <c:pt idx="7">
                  <c:v>575</c:v>
                </c:pt>
                <c:pt idx="8">
                  <c:v>663</c:v>
                </c:pt>
                <c:pt idx="9">
                  <c:v>550</c:v>
                </c:pt>
                <c:pt idx="10">
                  <c:v>368</c:v>
                </c:pt>
                <c:pt idx="11">
                  <c:v>314</c:v>
                </c:pt>
                <c:pt idx="12">
                  <c:v>272</c:v>
                </c:pt>
                <c:pt idx="13">
                  <c:v>281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78D-4F39-8682-B83A69492C8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65979408"/>
        <c:axId val="365980064"/>
      </c:barChart>
      <c:catAx>
        <c:axId val="3659794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65980064"/>
        <c:crosses val="autoZero"/>
        <c:auto val="1"/>
        <c:lblAlgn val="ctr"/>
        <c:lblOffset val="100"/>
        <c:noMultiLvlLbl val="0"/>
      </c:catAx>
      <c:valAx>
        <c:axId val="36598006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3659794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stacke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General Fund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dLbl>
              <c:idx val="0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31B1-4CF2-8701-DBAB364C8E16}"/>
                </c:ext>
              </c:extLst>
            </c:dLbl>
            <c:dLbl>
              <c:idx val="1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31B1-4CF2-8701-DBAB364C8E1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Sheet1!$B$1:$C$1</c:f>
              <c:strCache>
                <c:ptCount val="2"/>
                <c:pt idx="0">
                  <c:v>FY 2008</c:v>
                </c:pt>
                <c:pt idx="1">
                  <c:v>FY 2018</c:v>
                </c:pt>
              </c:strCache>
            </c:strRef>
          </c:cat>
          <c:val>
            <c:numRef>
              <c:f>Sheet1!$B$2:$C$2</c:f>
              <c:numCache>
                <c:formatCode>General</c:formatCode>
                <c:ptCount val="2"/>
                <c:pt idx="0">
                  <c:v>84.5</c:v>
                </c:pt>
                <c:pt idx="1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1B1-4CF2-8701-DBAB364C8E16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Federal CCDF Block Grant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Sheet1!$B$1:$C$1</c:f>
              <c:strCache>
                <c:ptCount val="2"/>
                <c:pt idx="0">
                  <c:v>FY 2008</c:v>
                </c:pt>
                <c:pt idx="1">
                  <c:v>FY 2018</c:v>
                </c:pt>
              </c:strCache>
            </c:strRef>
          </c:cat>
          <c:val>
            <c:numRef>
              <c:f>Sheet1!$B$3:$C$3</c:f>
              <c:numCache>
                <c:formatCode>General</c:formatCode>
                <c:ptCount val="2"/>
                <c:pt idx="0">
                  <c:v>69.8</c:v>
                </c:pt>
                <c:pt idx="1">
                  <c:v>122.7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31B1-4CF2-8701-DBAB364C8E16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Federal TANF Block Grant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Sheet1!$B$1:$C$1</c:f>
              <c:strCache>
                <c:ptCount val="2"/>
                <c:pt idx="0">
                  <c:v>FY 2008</c:v>
                </c:pt>
                <c:pt idx="1">
                  <c:v>FY 2018</c:v>
                </c:pt>
              </c:strCache>
            </c:strRef>
          </c:cat>
          <c:val>
            <c:numRef>
              <c:f>Sheet1!$B$4:$C$4</c:f>
              <c:numCache>
                <c:formatCode>General</c:formatCode>
                <c:ptCount val="2"/>
                <c:pt idx="0">
                  <c:v>8</c:v>
                </c:pt>
                <c:pt idx="1">
                  <c:v>4.5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31B1-4CF2-8701-DBAB364C8E1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100"/>
        <c:axId val="879010648"/>
        <c:axId val="879013600"/>
      </c:barChart>
      <c:catAx>
        <c:axId val="879010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79013600"/>
        <c:crosses val="autoZero"/>
        <c:auto val="1"/>
        <c:lblAlgn val="ctr"/>
        <c:lblOffset val="100"/>
        <c:noMultiLvlLbl val="0"/>
      </c:catAx>
      <c:valAx>
        <c:axId val="879013600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8790106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FY 2008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CPS/Child Safety</c:v>
                </c:pt>
                <c:pt idx="1">
                  <c:v>TANF/Transitional TANF</c:v>
                </c:pt>
                <c:pt idx="2">
                  <c:v>Low-Income Working</c:v>
                </c:pt>
              </c:strCache>
            </c:strRef>
          </c:cat>
          <c:val>
            <c:numRef>
              <c:f>Sheet1!$B$2:$B$4</c:f>
              <c:numCache>
                <c:formatCode>_(* #,##0_);_(* \(#,##0\);_(* "-"??_);_(@_)</c:formatCode>
                <c:ptCount val="3"/>
                <c:pt idx="0">
                  <c:v>6500</c:v>
                </c:pt>
                <c:pt idx="1">
                  <c:v>11200</c:v>
                </c:pt>
                <c:pt idx="2">
                  <c:v>26600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66F-42BE-AB39-ADAF5438E3D1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FY 2018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Sheet1!$A$2:$A$4</c:f>
              <c:strCache>
                <c:ptCount val="3"/>
                <c:pt idx="0">
                  <c:v>CPS/Child Safety</c:v>
                </c:pt>
                <c:pt idx="1">
                  <c:v>TANF/Transitional TANF</c:v>
                </c:pt>
                <c:pt idx="2">
                  <c:v>Low-Income Working</c:v>
                </c:pt>
              </c:strCache>
            </c:strRef>
          </c:cat>
          <c:val>
            <c:numRef>
              <c:f>Sheet1!$C$2:$C$4</c:f>
              <c:numCache>
                <c:formatCode>_(* #,##0_);_(* \(#,##0\);_(* "-"??_);_(@_)</c:formatCode>
                <c:ptCount val="3"/>
                <c:pt idx="0">
                  <c:v>9909</c:v>
                </c:pt>
                <c:pt idx="1">
                  <c:v>7477</c:v>
                </c:pt>
                <c:pt idx="2">
                  <c:v>10550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66F-42BE-AB39-ADAF5438E3D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395178456"/>
        <c:axId val="395181408"/>
      </c:barChart>
      <c:catAx>
        <c:axId val="3951784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95181408"/>
        <c:crosses val="autoZero"/>
        <c:auto val="1"/>
        <c:lblAlgn val="ctr"/>
        <c:lblOffset val="100"/>
        <c:noMultiLvlLbl val="0"/>
      </c:catAx>
      <c:valAx>
        <c:axId val="39518140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_(* #,##0_);_(* \(#,##0\);_(* &quot;-&quot;??_);_(@_)" sourceLinked="1"/>
        <c:majorTickMark val="none"/>
        <c:minorTickMark val="none"/>
        <c:tickLblPos val="nextTo"/>
        <c:crossAx val="3951784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3.0555555555555555E-2"/>
          <c:y val="0.36327901720618261"/>
          <c:w val="0.87232174103237092"/>
          <c:h val="0.40523950131233594"/>
        </c:manualLayout>
      </c:layout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C0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11D6-4F66-A441-E21E99309235}"/>
              </c:ext>
            </c:extLst>
          </c:dPt>
          <c:dLbls>
            <c:dLbl>
              <c:idx val="0"/>
              <c:layout>
                <c:manualLayout>
                  <c:x val="3.9110659301437421E-17"/>
                  <c:y val="0.111111111111111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1D6-4F66-A441-E21E99309235}"/>
                </c:ext>
              </c:extLst>
            </c:dLbl>
            <c:dLbl>
              <c:idx val="1"/>
              <c:layout>
                <c:manualLayout>
                  <c:x val="2.1333333333332549E-3"/>
                  <c:y val="0.16666666666666666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800" b="0" i="0" u="none" strike="noStrike" kern="1200" baseline="0">
                      <a:solidFill>
                        <a:schemeClr val="bg1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1D6-4F66-A441-E21E99309235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(Sheet1!$C$16,Sheet1!$E$16)</c:f>
              <c:strCache>
                <c:ptCount val="2"/>
                <c:pt idx="0">
                  <c:v>State Funding</c:v>
                </c:pt>
                <c:pt idx="1">
                  <c:v>Tuition</c:v>
                </c:pt>
              </c:strCache>
            </c:strRef>
          </c:cat>
          <c:val>
            <c:numRef>
              <c:f>(Sheet1!$C$20,Sheet1!$E$20)</c:f>
              <c:numCache>
                <c:formatCode>0%</c:formatCode>
                <c:ptCount val="2"/>
                <c:pt idx="0">
                  <c:v>-0.46759697918678877</c:v>
                </c:pt>
                <c:pt idx="1">
                  <c:v>1.1284741740053712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1D6-4F66-A441-E21E9930923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524404320"/>
        <c:axId val="524404648"/>
      </c:barChart>
      <c:catAx>
        <c:axId val="52440432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high"/>
        <c:spPr>
          <a:noFill/>
          <a:ln w="9525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6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4404648"/>
        <c:crosses val="autoZero"/>
        <c:auto val="1"/>
        <c:lblAlgn val="ctr"/>
        <c:lblOffset val="100"/>
        <c:noMultiLvlLbl val="0"/>
      </c:catAx>
      <c:valAx>
        <c:axId val="52440464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4404320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>
                <a:solidFill>
                  <a:schemeClr val="bg1"/>
                </a:solidFill>
              </a:rPr>
              <a:t>Series 1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5174384627554569E-2"/>
          <c:y val="1.3527850685331E-2"/>
          <c:w val="0.94295566381918117"/>
          <c:h val="0.89035972586759993"/>
        </c:manualLayout>
      </c:layout>
      <c:barChart>
        <c:barDir val="col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0-955F-4961-B897-A52B776572BC}"/>
              </c:ext>
            </c:extLst>
          </c:dPt>
          <c:dPt>
            <c:idx val="2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955F-4961-B897-A52B776572BC}"/>
              </c:ext>
            </c:extLst>
          </c:dPt>
          <c:dPt>
            <c:idx val="3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2-955F-4961-B897-A52B776572BC}"/>
              </c:ext>
            </c:extLst>
          </c:dPt>
          <c:dPt>
            <c:idx val="4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955F-4961-B897-A52B776572BC}"/>
              </c:ext>
            </c:extLst>
          </c:dPt>
          <c:dPt>
            <c:idx val="5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955F-4961-B897-A52B776572BC}"/>
              </c:ext>
            </c:extLst>
          </c:dPt>
          <c:dPt>
            <c:idx val="6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955F-4961-B897-A52B776572BC}"/>
              </c:ext>
            </c:extLst>
          </c:dPt>
          <c:dPt>
            <c:idx val="7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6-955F-4961-B897-A52B776572BC}"/>
              </c:ext>
            </c:extLst>
          </c:dPt>
          <c:dPt>
            <c:idx val="8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955F-4961-B897-A52B776572BC}"/>
              </c:ext>
            </c:extLst>
          </c:dPt>
          <c:dPt>
            <c:idx val="9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8-955F-4961-B897-A52B776572BC}"/>
              </c:ext>
            </c:extLst>
          </c:dPt>
          <c:dPt>
            <c:idx val="10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955F-4961-B897-A52B776572BC}"/>
              </c:ext>
            </c:extLst>
          </c:dPt>
          <c:dPt>
            <c:idx val="11"/>
            <c:invertIfNegative val="0"/>
            <c:bubble3D val="0"/>
            <c:spPr>
              <a:solidFill>
                <a:schemeClr val="tx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A-955F-4961-B897-A52B776572B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Sheet1!$A$2:$A$13</c:f>
              <c:strCache>
                <c:ptCount val="12"/>
                <c:pt idx="0">
                  <c:v>Arizona</c:v>
                </c:pt>
                <c:pt idx="1">
                  <c:v>US</c:v>
                </c:pt>
                <c:pt idx="2">
                  <c:v>Russia</c:v>
                </c:pt>
                <c:pt idx="3">
                  <c:v>S. Africa</c:v>
                </c:pt>
                <c:pt idx="4">
                  <c:v>Australia</c:v>
                </c:pt>
                <c:pt idx="5">
                  <c:v>UK</c:v>
                </c:pt>
                <c:pt idx="6">
                  <c:v>Spain</c:v>
                </c:pt>
                <c:pt idx="7">
                  <c:v>China</c:v>
                </c:pt>
                <c:pt idx="8">
                  <c:v>Canada</c:v>
                </c:pt>
                <c:pt idx="9">
                  <c:v>France</c:v>
                </c:pt>
                <c:pt idx="10">
                  <c:v>Germany</c:v>
                </c:pt>
                <c:pt idx="11">
                  <c:v>India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901</c:v>
                </c:pt>
                <c:pt idx="1">
                  <c:v>693</c:v>
                </c:pt>
                <c:pt idx="2">
                  <c:v>543</c:v>
                </c:pt>
                <c:pt idx="3">
                  <c:v>292</c:v>
                </c:pt>
                <c:pt idx="4">
                  <c:v>152</c:v>
                </c:pt>
                <c:pt idx="5">
                  <c:v>147</c:v>
                </c:pt>
                <c:pt idx="6">
                  <c:v>133</c:v>
                </c:pt>
                <c:pt idx="7">
                  <c:v>118</c:v>
                </c:pt>
                <c:pt idx="8">
                  <c:v>114</c:v>
                </c:pt>
                <c:pt idx="9">
                  <c:v>99</c:v>
                </c:pt>
                <c:pt idx="10">
                  <c:v>76</c:v>
                </c:pt>
                <c:pt idx="11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7D6-4978-A64C-7EF4F18F9F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5"/>
        <c:overlap val="100"/>
        <c:axId val="486120080"/>
        <c:axId val="486120408"/>
      </c:barChart>
      <c:catAx>
        <c:axId val="48612008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0" spcFirstLastPara="1" vertOverflow="ellipsis" wrap="square" anchor="ctr" anchorCtr="1"/>
          <a:lstStyle/>
          <a:p>
            <a:pPr>
              <a:defRPr sz="15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6120408"/>
        <c:crosses val="autoZero"/>
        <c:auto val="1"/>
        <c:lblAlgn val="ctr"/>
        <c:lblOffset val="100"/>
        <c:noMultiLvlLbl val="0"/>
      </c:catAx>
      <c:valAx>
        <c:axId val="4861204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8612008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bg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ysClr val="windowText" lastClr="000000"/>
                </a:solidFill>
                <a:latin typeface="Arial Black" panose="020B0A04020102020204" pitchFamily="34" charset="0"/>
                <a:ea typeface="+mn-ea"/>
                <a:cs typeface="+mn-cs"/>
              </a:defRPr>
            </a:pPr>
            <a:r>
              <a:rPr lang="en-US" sz="1800" b="1" dirty="0">
                <a:solidFill>
                  <a:sysClr val="windowText" lastClr="000000"/>
                </a:solidFill>
                <a:latin typeface="Arial Black" panose="020B0A04020102020204" pitchFamily="34" charset="0"/>
              </a:rPr>
              <a:t>More Than</a:t>
            </a:r>
            <a:r>
              <a:rPr lang="en-US" sz="1800" b="1" baseline="0" dirty="0">
                <a:solidFill>
                  <a:sysClr val="windowText" lastClr="000000"/>
                </a:solidFill>
                <a:latin typeface="Arial Black" panose="020B0A04020102020204" pitchFamily="34" charset="0"/>
              </a:rPr>
              <a:t> $800 Million Still Missing from Public Schools (FY 2019 Compared to FY 2008)</a:t>
            </a:r>
            <a:endParaRPr lang="en-US" sz="1800" b="1" dirty="0">
              <a:solidFill>
                <a:sysClr val="windowText" lastClr="000000"/>
              </a:solidFill>
              <a:latin typeface="Arial Black" panose="020B0A04020102020204" pitchFamily="34" charset="0"/>
            </a:endParaRPr>
          </a:p>
        </c:rich>
      </c:tx>
      <c:layout>
        <c:manualLayout>
          <c:xMode val="edge"/>
          <c:yMode val="edge"/>
          <c:x val="0.12661405555548066"/>
          <c:y val="3.3396867586117568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ysClr val="windowText" lastClr="000000"/>
              </a:solidFill>
              <a:latin typeface="Arial Black" panose="020B0A04020102020204" pitchFamily="34" charset="0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0.1789439064650693"/>
          <c:y val="0.21988872841560986"/>
          <c:w val="0.63655824156666763"/>
          <c:h val="0.80587344100235647"/>
        </c:manualLayout>
      </c:layout>
      <c:pieChart>
        <c:varyColors val="1"/>
        <c:ser>
          <c:idx val="0"/>
          <c:order val="0"/>
          <c:spPr>
            <a:solidFill>
              <a:srgbClr val="213065"/>
            </a:solidFill>
            <a:ln w="38100">
              <a:solidFill>
                <a:schemeClr val="tx1"/>
              </a:solidFill>
            </a:ln>
          </c:spPr>
          <c:dPt>
            <c:idx val="0"/>
            <c:bubble3D val="0"/>
            <c:spPr>
              <a:solidFill>
                <a:srgbClr val="C7972C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2032-4F7F-81C8-FC2EFA183F8A}"/>
              </c:ext>
            </c:extLst>
          </c:dPt>
          <c:dPt>
            <c:idx val="1"/>
            <c:bubble3D val="0"/>
            <c:spPr>
              <a:solidFill>
                <a:srgbClr val="BE202E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2032-4F7F-81C8-FC2EFA183F8A}"/>
              </c:ext>
            </c:extLst>
          </c:dPt>
          <c:dPt>
            <c:idx val="2"/>
            <c:bubble3D val="0"/>
            <c:spPr>
              <a:solidFill>
                <a:srgbClr val="213065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5-2032-4F7F-81C8-FC2EFA183F8A}"/>
              </c:ext>
            </c:extLst>
          </c:dPt>
          <c:dPt>
            <c:idx val="3"/>
            <c:bubble3D val="0"/>
            <c:spPr>
              <a:solidFill>
                <a:srgbClr val="CD5E28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7-2032-4F7F-81C8-FC2EFA183F8A}"/>
              </c:ext>
            </c:extLst>
          </c:dPt>
          <c:dPt>
            <c:idx val="4"/>
            <c:bubble3D val="0"/>
            <c:spPr>
              <a:solidFill>
                <a:srgbClr val="213065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9-2032-4F7F-81C8-FC2EFA183F8A}"/>
              </c:ext>
            </c:extLst>
          </c:dPt>
          <c:dPt>
            <c:idx val="5"/>
            <c:bubble3D val="0"/>
            <c:spPr>
              <a:solidFill>
                <a:srgbClr val="213065"/>
              </a:solidFill>
              <a:ln w="38100">
                <a:solidFill>
                  <a:schemeClr val="tx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B-2032-4F7F-81C8-FC2EFA183F8A}"/>
              </c:ext>
            </c:extLst>
          </c:dPt>
          <c:dLbls>
            <c:dLbl>
              <c:idx val="0"/>
              <c:layout>
                <c:manualLayout>
                  <c:x val="-0.17303579384219039"/>
                  <c:y val="-0.18589804011724811"/>
                </c:manualLayout>
              </c:layout>
              <c:tx>
                <c:rich>
                  <a:bodyPr/>
                  <a:lstStyle/>
                  <a:p>
                    <a:fld id="{39B1DD30-932D-4DAB-BAB0-5CD4E243E16D}" type="CATEGORYNAME">
                      <a:rPr lang="en-US" sz="1600">
                        <a:solidFill>
                          <a:sysClr val="windowText" lastClr="000000"/>
                        </a:solidFill>
                        <a:latin typeface="Arial Black" panose="020B0A04020102020204" pitchFamily="34" charset="0"/>
                      </a:rPr>
                      <a:pPr/>
                      <a:t>[CATEGORY NAME]</a:t>
                    </a:fld>
                    <a:r>
                      <a:rPr lang="en-US" sz="1600" baseline="0">
                        <a:solidFill>
                          <a:sysClr val="windowText" lastClr="000000"/>
                        </a:solidFill>
                        <a:latin typeface="Arial Black" panose="020B0A04020102020204" pitchFamily="34" charset="0"/>
                      </a:rPr>
                      <a:t>
</a:t>
                    </a:r>
                    <a:fld id="{910B1F9B-6CC9-4E40-AEC8-48119DFC559A}" type="VALUE">
                      <a:rPr lang="en-US" sz="1600" baseline="0">
                        <a:solidFill>
                          <a:sysClr val="windowText" lastClr="000000"/>
                        </a:solidFill>
                        <a:latin typeface="Arial Black" panose="020B0A04020102020204" pitchFamily="34" charset="0"/>
                      </a:rPr>
                      <a:pPr/>
                      <a:t>[VALUE]</a:t>
                    </a:fld>
                    <a:r>
                      <a:rPr lang="en-US" sz="1600" baseline="0">
                        <a:solidFill>
                          <a:sysClr val="windowText" lastClr="000000"/>
                        </a:solidFill>
                        <a:latin typeface="Arial Black" panose="020B0A04020102020204" pitchFamily="34" charset="0"/>
                      </a:rPr>
                      <a:t>M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2032-4F7F-81C8-FC2EFA183F8A}"/>
                </c:ext>
              </c:extLst>
            </c:dLbl>
            <c:dLbl>
              <c:idx val="1"/>
              <c:layout>
                <c:manualLayout>
                  <c:x val="0.21322771692283851"/>
                  <c:y val="-9.7434473583364059E-2"/>
                </c:manualLayout>
              </c:layout>
              <c:tx>
                <c:rich>
                  <a:bodyPr/>
                  <a:lstStyle/>
                  <a:p>
                    <a:fld id="{43EC734A-677F-4AB0-97FA-7B9E1058718A}" type="CATEGORYNAME">
                      <a:rPr lang="en-US">
                        <a:solidFill>
                          <a:sysClr val="windowText" lastClr="000000"/>
                        </a:solidFill>
                        <a:latin typeface="Arial Black" panose="020B0A04020102020204" pitchFamily="34" charset="0"/>
                      </a:rPr>
                      <a:pPr/>
                      <a:t>[CATEGORY NAME]</a:t>
                    </a:fld>
                    <a:r>
                      <a:rPr lang="en-US" baseline="0">
                        <a:solidFill>
                          <a:sysClr val="windowText" lastClr="000000"/>
                        </a:solidFill>
                        <a:latin typeface="Arial Black" panose="020B0A04020102020204" pitchFamily="34" charset="0"/>
                      </a:rPr>
                      <a:t>
</a:t>
                    </a:r>
                    <a:fld id="{E1B52FC6-0075-4966-8EA4-C67BF5118FC8}" type="VALUE">
                      <a:rPr lang="en-US" baseline="0">
                        <a:solidFill>
                          <a:sysClr val="windowText" lastClr="000000"/>
                        </a:solidFill>
                        <a:latin typeface="Arial Black" panose="020B0A04020102020204" pitchFamily="34" charset="0"/>
                      </a:rPr>
                      <a:pPr/>
                      <a:t>[VALUE]</a:t>
                    </a:fld>
                    <a:r>
                      <a:rPr lang="en-US" baseline="0">
                        <a:solidFill>
                          <a:sysClr val="windowText" lastClr="000000"/>
                        </a:solidFill>
                        <a:latin typeface="Arial Black" panose="020B0A04020102020204" pitchFamily="34" charset="0"/>
                      </a:rPr>
                      <a:t>M</a:t>
                    </a:r>
                  </a:p>
                </c:rich>
              </c:tx>
              <c:showLegendKey val="0"/>
              <c:showVal val="1"/>
              <c:showCatName val="1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3-2032-4F7F-81C8-FC2EFA183F8A}"/>
                </c:ext>
              </c:extLst>
            </c:dLbl>
            <c:dLbl>
              <c:idx val="2"/>
              <c:layout>
                <c:manualLayout>
                  <c:x val="0.12042558909841065"/>
                  <c:y val="0.24320108746737232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sp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chemeClr val="bg1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defRPr>
                    </a:pPr>
                    <a:fld id="{4DCB3E3B-E059-4A2E-8FCE-E9C0E6BA9CCD}" type="CATEGORYNAME">
                      <a:rPr lang="en-US" sz="1600" baseline="0">
                        <a:solidFill>
                          <a:schemeClr val="bg1"/>
                        </a:solidFill>
                      </a:rPr>
                      <a:pPr>
                        <a:defRPr sz="1600" b="1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</a:defRPr>
                      </a:pPr>
                      <a:t>[CATEGORY NAME]</a:t>
                    </a:fld>
                    <a:r>
                      <a:rPr lang="en-US" sz="1600" baseline="0">
                        <a:solidFill>
                          <a:schemeClr val="bg1"/>
                        </a:solidFill>
                      </a:rPr>
                      <a:t>*
</a:t>
                    </a:r>
                    <a:fld id="{0F202B4C-0200-4358-A198-1FB89CA7A470}" type="VALUE">
                      <a:rPr lang="en-US" sz="1600" baseline="0">
                        <a:solidFill>
                          <a:schemeClr val="bg1"/>
                        </a:solidFill>
                      </a:rPr>
                      <a:pPr>
                        <a:defRPr sz="1600" b="1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</a:defRPr>
                      </a:pPr>
                      <a:t>[VALUE]</a:t>
                    </a:fld>
                    <a:r>
                      <a:rPr lang="en-US" sz="1600" baseline="0">
                        <a:solidFill>
                          <a:schemeClr val="bg1"/>
                        </a:solidFill>
                      </a:rPr>
                      <a:t>M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bg1"/>
                      </a:solidFill>
                      <a:latin typeface="Arial Black" panose="020B0A040201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22885141548265883"/>
                      <c:h val="0.17127640036730946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5-2032-4F7F-81C8-FC2EFA183F8A}"/>
                </c:ext>
              </c:extLst>
            </c:dLbl>
            <c:dLbl>
              <c:idx val="3"/>
              <c:layout>
                <c:manualLayout>
                  <c:x val="-0.17297047970479715"/>
                  <c:y val="0.10536575490047208"/>
                </c:manualLayout>
              </c:layout>
              <c:tx>
                <c:rich>
                  <a:bodyPr rot="0" spcFirstLastPara="1" vertOverflow="ellipsis" vert="horz" wrap="square" lIns="38100" tIns="19050" rIns="38100" bIns="19050" anchor="ctr" anchorCtr="1">
                    <a:noAutofit/>
                  </a:bodyPr>
                  <a:lstStyle/>
                  <a:p>
                    <a:pPr>
                      <a:defRPr sz="1600" b="1" i="0" u="none" strike="noStrike" kern="1200" baseline="0">
                        <a:solidFill>
                          <a:sysClr val="windowText" lastClr="000000"/>
                        </a:solidFill>
                        <a:latin typeface="Arial Black" panose="020B0A04020102020204" pitchFamily="34" charset="0"/>
                        <a:ea typeface="+mn-ea"/>
                        <a:cs typeface="+mn-cs"/>
                      </a:defRPr>
                    </a:pPr>
                    <a:fld id="{39796FCA-7112-492D-9816-84CA48814E60}" type="CATEGORYNAME">
                      <a:rPr lang="en-US" sz="1600" baseline="0">
                        <a:solidFill>
                          <a:sysClr val="windowText" lastClr="000000"/>
                        </a:solidFill>
                      </a:rPr>
                      <a:pPr>
                        <a:defRPr sz="1600" b="1">
                          <a:solidFill>
                            <a:sysClr val="windowText" lastClr="000000"/>
                          </a:solidFill>
                          <a:latin typeface="Arial Black" panose="020B0A04020102020204" pitchFamily="34" charset="0"/>
                        </a:defRPr>
                      </a:pPr>
                      <a:t>[CATEGORY NAME]</a:t>
                    </a:fld>
                    <a:r>
                      <a:rPr lang="en-US" sz="1600" baseline="0">
                        <a:solidFill>
                          <a:sysClr val="windowText" lastClr="000000"/>
                        </a:solidFill>
                      </a:rPr>
                      <a:t>*</a:t>
                    </a:r>
                  </a:p>
                  <a:p>
                    <a:pPr>
                      <a:defRPr sz="1600" b="1">
                        <a:solidFill>
                          <a:sysClr val="windowText" lastClr="000000"/>
                        </a:solidFill>
                        <a:latin typeface="Arial Black" panose="020B0A04020102020204" pitchFamily="34" charset="0"/>
                      </a:defRPr>
                    </a:pPr>
                    <a:fld id="{4B0ED863-1A57-4DAB-A159-1D85FC9E0F5B}" type="VALUE">
                      <a:rPr lang="en-US" sz="1600" baseline="0">
                        <a:solidFill>
                          <a:sysClr val="windowText" lastClr="000000"/>
                        </a:solidFill>
                      </a:rPr>
                      <a:pPr>
                        <a:defRPr sz="1600" b="1">
                          <a:solidFill>
                            <a:sysClr val="windowText" lastClr="000000"/>
                          </a:solidFill>
                          <a:latin typeface="Arial Black" panose="020B0A04020102020204" pitchFamily="34" charset="0"/>
                        </a:defRPr>
                      </a:pPr>
                      <a:t>[VALUE]</a:t>
                    </a:fld>
                    <a:r>
                      <a:rPr lang="en-US" sz="1600" baseline="0">
                        <a:solidFill>
                          <a:sysClr val="windowText" lastClr="000000"/>
                        </a:solidFill>
                      </a:rPr>
                      <a:t>M</a:t>
                    </a:r>
                  </a:p>
                </c:rich>
              </c:tx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ysClr val="windowText" lastClr="000000"/>
                      </a:solidFill>
                      <a:latin typeface="Arial Black" panose="020B0A04020102020204" pitchFamily="34" charset="0"/>
                      <a:ea typeface="+mn-ea"/>
                      <a:cs typeface="+mn-cs"/>
                    </a:defRPr>
                  </a:pPr>
                  <a:endParaRPr lang="en-US"/>
                </a:p>
              </c:txPr>
              <c:showLegendKey val="0"/>
              <c:showVal val="1"/>
              <c:showCatName val="1"/>
              <c:showSerName val="0"/>
              <c:showPercent val="0"/>
              <c:showBubbleSize val="0"/>
              <c:separator>
</c:separator>
              <c:extLst>
                <c:ext xmlns:c15="http://schemas.microsoft.com/office/drawing/2012/chart" uri="{CE6537A1-D6FC-4f65-9D91-7224C49458BB}">
                  <c15:layout>
                    <c:manualLayout>
                      <c:w val="0.15797970479704798"/>
                      <c:h val="0.10462289321272858"/>
                    </c:manualLayout>
                  </c15:layout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7-2032-4F7F-81C8-FC2EFA183F8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ysClr val="windowText" lastClr="000000"/>
                    </a:solidFill>
                    <a:latin typeface="Arial Black" panose="020B0A04020102020204" pitchFamily="34" charset="0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1"/>
            <c:showSerName val="0"/>
            <c:showPercent val="0"/>
            <c:showBubbleSize val="0"/>
            <c:separator>
</c:separator>
            <c:showLeaderLines val="1"/>
            <c:leaderLines>
              <c:spPr>
                <a:ln w="9525" cap="flat" cmpd="sng" algn="ctr">
                  <a:solidFill>
                    <a:schemeClr val="tx1">
                      <a:lumMod val="35000"/>
                      <a:lumOff val="65000"/>
                    </a:schemeClr>
                  </a:solidFill>
                  <a:round/>
                </a:ln>
                <a:effectLst/>
              </c:spPr>
            </c:leaderLines>
            <c:extLst>
              <c:ext xmlns:c15="http://schemas.microsoft.com/office/drawing/2012/chart" uri="{CE6537A1-D6FC-4f65-9D91-7224C49458BB}"/>
            </c:extLst>
          </c:dLbls>
          <c:cat>
            <c:strRef>
              <c:f>'What''s Missing Pie Chart'!$L$7:$L$12</c:f>
              <c:strCache>
                <c:ptCount val="4"/>
                <c:pt idx="0">
                  <c:v>Additional Assistance</c:v>
                </c:pt>
                <c:pt idx="1">
                  <c:v>Building Maintenance</c:v>
                </c:pt>
                <c:pt idx="2">
                  <c:v>Full Day Kindergarten</c:v>
                </c:pt>
                <c:pt idx="3">
                  <c:v>Other</c:v>
                </c:pt>
              </c:strCache>
            </c:strRef>
          </c:cat>
          <c:val>
            <c:numRef>
              <c:f>'What''s Missing Pie Chart'!$M$7:$M$12</c:f>
              <c:numCache>
                <c:formatCode>_("$"* #,##0_);_("$"* \(#,##0\);_("$"* "-"??_);_(@_)</c:formatCode>
                <c:ptCount val="6"/>
                <c:pt idx="0">
                  <c:v>271.09870000000001</c:v>
                </c:pt>
                <c:pt idx="1">
                  <c:v>236.91419999999999</c:v>
                </c:pt>
                <c:pt idx="2">
                  <c:v>261.34622558194604</c:v>
                </c:pt>
                <c:pt idx="3">
                  <c:v>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2032-4F7F-81C8-FC2EFA183F8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76"/>
      </c:pieChart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2">
  <a:schemeClr val="accent2"/>
  <a:schemeClr val="accent4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0.73606</cdr:x>
      <cdr:y>0.05185</cdr:y>
    </cdr:from>
    <cdr:to>
      <cdr:x>0.98361</cdr:x>
      <cdr:y>0.13704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2C6E4B86-E411-4E66-A590-F684F85E1F82}"/>
            </a:ext>
          </a:extLst>
        </cdr:cNvPr>
        <cdr:cNvSpPr txBox="1"/>
      </cdr:nvSpPr>
      <cdr:spPr>
        <a:xfrm xmlns:a="http://schemas.openxmlformats.org/drawingml/2006/main">
          <a:off x="5805101" y="225597"/>
          <a:ext cx="1952368" cy="37070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r"/>
          <a:r>
            <a:rPr lang="en-US" sz="1100" i="1" dirty="0"/>
            <a:t>Dollars in Millions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0.04271</cdr:x>
      <cdr:y>0.84722</cdr:y>
    </cdr:from>
    <cdr:to>
      <cdr:x>0.99479</cdr:x>
      <cdr:y>0.99306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C8554C68-5BB6-4F11-8D28-979962F0C843}"/>
            </a:ext>
          </a:extLst>
        </cdr:cNvPr>
        <cdr:cNvSpPr txBox="1"/>
      </cdr:nvSpPr>
      <cdr:spPr>
        <a:xfrm xmlns:a="http://schemas.openxmlformats.org/drawingml/2006/main">
          <a:off x="195263" y="2324100"/>
          <a:ext cx="4352925" cy="40005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r>
            <a:rPr lang="en-US" sz="1800" dirty="0"/>
            <a:t>*Average In-State</a:t>
          </a:r>
          <a:r>
            <a:rPr lang="en-US" sz="1800" baseline="0" dirty="0"/>
            <a:t> Tuition for ASU, NAU, UA</a:t>
          </a:r>
          <a:endParaRPr lang="en-US" sz="1800" dirty="0"/>
        </a:p>
      </cdr:txBody>
    </cdr:sp>
  </cdr:relSizeAnchor>
</c:userShapes>
</file>

<file path=ppt/drawings/drawing3.xml><?xml version="1.0" encoding="utf-8"?>
<c:userShapes xmlns:c="http://schemas.openxmlformats.org/drawingml/2006/chart">
  <cdr:relSizeAnchor xmlns:cdr="http://schemas.openxmlformats.org/drawingml/2006/chartDrawing">
    <cdr:from>
      <cdr:x>0.62911</cdr:x>
      <cdr:y>0.05926</cdr:y>
    </cdr:from>
    <cdr:to>
      <cdr:x>0.89456</cdr:x>
      <cdr:y>0.19259</cdr:y>
    </cdr:to>
    <cdr:sp macro="" textlink="">
      <cdr:nvSpPr>
        <cdr:cNvPr id="2" name="TextBox 1">
          <a:extLst xmlns:a="http://schemas.openxmlformats.org/drawingml/2006/main">
            <a:ext uri="{FF2B5EF4-FFF2-40B4-BE49-F238E27FC236}">
              <a16:creationId xmlns:a16="http://schemas.microsoft.com/office/drawing/2014/main" id="{C13317D1-0F3E-45B9-891B-C0515C25C706}"/>
            </a:ext>
          </a:extLst>
        </cdr:cNvPr>
        <cdr:cNvSpPr txBox="1"/>
      </cdr:nvSpPr>
      <cdr:spPr>
        <a:xfrm xmlns:a="http://schemas.openxmlformats.org/drawingml/2006/main">
          <a:off x="7404101" y="406400"/>
          <a:ext cx="31242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0.7122</cdr:x>
      <cdr:y>0.05556</cdr:y>
    </cdr:from>
    <cdr:to>
      <cdr:x>0.78989</cdr:x>
      <cdr:y>0.18889</cdr:y>
    </cdr:to>
    <cdr:sp macro="" textlink="">
      <cdr:nvSpPr>
        <cdr:cNvPr id="3" name="TextBox 2">
          <a:extLst xmlns:a="http://schemas.openxmlformats.org/drawingml/2006/main">
            <a:ext uri="{FF2B5EF4-FFF2-40B4-BE49-F238E27FC236}">
              <a16:creationId xmlns:a16="http://schemas.microsoft.com/office/drawing/2014/main" id="{AA7E0AEA-B976-432B-BC02-446E4528F0B6}"/>
            </a:ext>
          </a:extLst>
        </cdr:cNvPr>
        <cdr:cNvSpPr txBox="1"/>
      </cdr:nvSpPr>
      <cdr:spPr>
        <a:xfrm xmlns:a="http://schemas.openxmlformats.org/drawingml/2006/main">
          <a:off x="8382001" y="3810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0.8515</cdr:x>
      <cdr:y>0.07222</cdr:y>
    </cdr:from>
    <cdr:to>
      <cdr:x>0.9292</cdr:x>
      <cdr:y>0.20556</cdr:y>
    </cdr:to>
    <cdr:sp macro="" textlink="">
      <cdr:nvSpPr>
        <cdr:cNvPr id="4" name="TextBox 3">
          <a:extLst xmlns:a="http://schemas.openxmlformats.org/drawingml/2006/main">
            <a:ext uri="{FF2B5EF4-FFF2-40B4-BE49-F238E27FC236}">
              <a16:creationId xmlns:a16="http://schemas.microsoft.com/office/drawing/2014/main" id="{E35CA5B8-B0BF-4910-B49C-509A2C417092}"/>
            </a:ext>
          </a:extLst>
        </cdr:cNvPr>
        <cdr:cNvSpPr txBox="1"/>
      </cdr:nvSpPr>
      <cdr:spPr>
        <a:xfrm xmlns:a="http://schemas.openxmlformats.org/drawingml/2006/main">
          <a:off x="10021530" y="495300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0.60213</cdr:x>
      <cdr:y>0.02222</cdr:y>
    </cdr:from>
    <cdr:to>
      <cdr:x>0.97118</cdr:x>
      <cdr:y>0.08828</cdr:y>
    </cdr:to>
    <cdr:sp macro="" textlink="">
      <cdr:nvSpPr>
        <cdr:cNvPr id="5" name="TextBox 4">
          <a:extLst xmlns:a="http://schemas.openxmlformats.org/drawingml/2006/main">
            <a:ext uri="{FF2B5EF4-FFF2-40B4-BE49-F238E27FC236}">
              <a16:creationId xmlns:a16="http://schemas.microsoft.com/office/drawing/2014/main" id="{30E2B09C-27F5-4603-9470-9673CFDFB909}"/>
            </a:ext>
          </a:extLst>
        </cdr:cNvPr>
        <cdr:cNvSpPr txBox="1"/>
      </cdr:nvSpPr>
      <cdr:spPr>
        <a:xfrm xmlns:a="http://schemas.openxmlformats.org/drawingml/2006/main">
          <a:off x="7086601" y="152400"/>
          <a:ext cx="4343400" cy="453048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0.61076</cdr:x>
      <cdr:y>0.04815</cdr:y>
    </cdr:from>
    <cdr:to>
      <cdr:x>0.98736</cdr:x>
      <cdr:y>0.10057</cdr:y>
    </cdr:to>
    <cdr:sp macro="" textlink="">
      <cdr:nvSpPr>
        <cdr:cNvPr id="6" name="TextBox 5">
          <a:extLst xmlns:a="http://schemas.openxmlformats.org/drawingml/2006/main">
            <a:ext uri="{FF2B5EF4-FFF2-40B4-BE49-F238E27FC236}">
              <a16:creationId xmlns:a16="http://schemas.microsoft.com/office/drawing/2014/main" id="{8B870A23-C76D-49F4-8835-352F6FA4558E}"/>
            </a:ext>
          </a:extLst>
        </cdr:cNvPr>
        <cdr:cNvSpPr txBox="1"/>
      </cdr:nvSpPr>
      <cdr:spPr>
        <a:xfrm xmlns:a="http://schemas.openxmlformats.org/drawingml/2006/main">
          <a:off x="7188201" y="330200"/>
          <a:ext cx="4432300" cy="3594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F20965-2235-4326-BE7E-ED1DBF740A69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03AF6B-7376-4162-BB2F-2E66DB6AC5A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25131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Primary reasons are corporate income tax rate reduction and 100% single sales factor</a:t>
            </a:r>
          </a:p>
          <a:p>
            <a:endParaRPr lang="en-US" dirty="0"/>
          </a:p>
          <a:p>
            <a:r>
              <a:rPr lang="en-US" dirty="0"/>
              <a:t>FY 2017 was projected to have revenue of $420 million; ended up being $368 million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732A7BF-2447-4BF2-BC52-95EE9C58F731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9180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700FA3-86DB-4BEE-8966-66370FEFF34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D188648-7DCD-49D5-88D9-F9443C0DED8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81B5AC-FADD-47E8-89F6-B819895700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F6871-E5C5-400D-9D0F-260B74B8DE01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88B75B-82CF-4E2C-822F-95CDA7680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4DAB01-5C5A-41DE-A13E-09B0787C87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675C-5797-42CB-823C-B08AD9E8C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794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566772-A611-472A-83DF-A0FE97A3C2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42B5443-D0DE-4838-97CE-5981293292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5CE4B2-BD33-45B3-9EFB-3564C6123B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F6871-E5C5-400D-9D0F-260B74B8DE01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CAAA6B-E68C-48A0-B6EF-76FFDEAC7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48EB02-3E4B-4C7A-AA0F-DE672A783E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675C-5797-42CB-823C-B08AD9E8C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28995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BFD92BB-2EE7-42B2-B430-10139F30125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24B7085-409F-419A-804F-78190E9F32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8615ED7-6D41-4BC3-9E4C-EF83329A19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F6871-E5C5-400D-9D0F-260B74B8DE01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DF7973-18A1-43BE-88A0-0BC7104B5D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E6B361-662B-4ED7-8669-35DB2181C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675C-5797-42CB-823C-B08AD9E8C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73884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2B729B-E144-49A1-B303-EEF97E59D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66506A-A1FB-4419-A3BD-2CD0DB0776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A75FFB-3DA1-4528-BEE2-813A77E081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F6871-E5C5-400D-9D0F-260B74B8DE01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135A2BE-C0CC-4FA1-A57E-4EA2DE9E95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1F49C2-4318-4CB1-85AD-F9FAF2CDDD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675C-5797-42CB-823C-B08AD9E8C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86635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49F5D-0441-4D7C-B3AE-2D716D032C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FC0C2ED-35F6-4DB9-BE27-E917F4159C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EA330AE-B168-4214-A767-7B97D02632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F6871-E5C5-400D-9D0F-260B74B8DE01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A7CFA0-BFB1-4764-8452-C81D8A243F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9F93160-F71B-4F98-8883-28700DB116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675C-5797-42CB-823C-B08AD9E8C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4944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32D882-7F15-44F0-8F10-8374F7CAF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3349E1-F4F7-4FE0-AFD4-993FFFB679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5E6391-CBE9-4800-AD73-B127CAF2CA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9D68C5-3E8F-49C5-822A-FAF4BC0955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F6871-E5C5-400D-9D0F-260B74B8DE01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F282ACB-BFC2-4195-9D54-248A2C0F1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A3C89A-8CFF-4C87-86C8-520D4FD8E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675C-5797-42CB-823C-B08AD9E8C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1463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C025F-1A24-440E-8576-B82F0C1746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0CC0F6-873B-470C-8308-0DA827C447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3F51FE-177F-4CB8-9376-A31AFD97A7A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0BC1B34-1C42-4F1E-8823-79C9851E8D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8351C81-7C3A-4077-9E42-06FF28724D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3A80A13-7EC5-49B1-809F-B2EAB46D84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F6871-E5C5-400D-9D0F-260B74B8DE01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D2F0FA3-448D-464F-8A44-AC2F82CFC2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B077143-FC60-4145-8E6B-253D461025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675C-5797-42CB-823C-B08AD9E8C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998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82F140-B94C-49B4-95EF-E8A927FACE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A98D7E9-6090-4C6E-9467-E64B82BED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F6871-E5C5-400D-9D0F-260B74B8DE01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0626454-AD1C-44B3-8AA7-9222A6F78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5B54EFC-76D7-4B49-B453-D96B9381F41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675C-5797-42CB-823C-B08AD9E8C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912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2F3629C-77CB-4627-9B89-CD0AF3410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F6871-E5C5-400D-9D0F-260B74B8DE01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4A18E18-B62B-4852-AEDE-13CF3C751F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78DE4B-3FAC-4A0F-BEDA-40B823ADD9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675C-5797-42CB-823C-B08AD9E8C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162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40C2AD-ED2F-4343-8239-DE49BA5C0A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8CFA78-7B0B-4B78-B317-C86A2E2F10B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071EC6-C9EE-452B-B21D-4BE04B12CA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34C3DE-69B8-43F4-8D94-952B92A018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F6871-E5C5-400D-9D0F-260B74B8DE01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E171EDC-278A-41F6-811F-E368BF08B9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90BD2B-EC81-406E-BF56-71B01EF19F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675C-5797-42CB-823C-B08AD9E8C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29298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1F7E5C-2327-437F-A8A2-2139AB976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293077B-AFD1-49D9-B6FA-B18BC02F89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A71B71-D177-46F4-A25C-B454F34D87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503D11-7212-409D-8A87-52CE87E2EB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3F6871-E5C5-400D-9D0F-260B74B8DE01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59A858-B622-4E63-8D98-E52576A805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F604A1-C26C-4F26-98D7-F7F4EE3787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B675C-5797-42CB-823C-B08AD9E8C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68899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BB546B7-9F74-4DC1-AB55-876273B1F5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87A290-AF27-4F8C-A6F4-397F6FC773D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A86F38-1004-4BF8-BD71-8E22A92B102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3F6871-E5C5-400D-9D0F-260B74B8DE01}" type="datetimeFigureOut">
              <a:rPr lang="en-US" smtClean="0"/>
              <a:t>8/13/2018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EB93D2-7C8F-4866-B02E-212F1469FE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BAB2E8-CF52-4A9C-AB4D-B91FA21650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B675C-5797-42CB-823C-B08AD9E8C04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7344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ti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risonpolicy.org/global/2016.html" TargetMode="External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Dlujan@AZEconCenter.org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azeconcenter.org/" TargetMode="External"/><Relationship Id="rId4" Type="http://schemas.openxmlformats.org/officeDocument/2006/relationships/hyperlink" Target="https://www.facebook.com/AZEconCenter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0477" y="2108958"/>
            <a:ext cx="9951041" cy="2633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88950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Chart 5"/>
          <p:cNvGraphicFramePr/>
          <p:nvPr>
            <p:extLst/>
          </p:nvPr>
        </p:nvGraphicFramePr>
        <p:xfrm>
          <a:off x="-1" y="0"/>
          <a:ext cx="11769214" cy="685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2622756" y="2958394"/>
            <a:ext cx="9146457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Yu Gothic UI Semibold" panose="020B0700000000000000" pitchFamily="34" charset="-128"/>
                <a:ea typeface="Yu Gothic UI Semibold" panose="020B0700000000000000" pitchFamily="34" charset="-128"/>
                <a:cs typeface="+mn-cs"/>
              </a:rPr>
              <a:t>INCARCERATION RATES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Yu Gothic UI Semibold" panose="020B0700000000000000" pitchFamily="34" charset="-128"/>
                <a:ea typeface="Yu Gothic UI Semibold" panose="020B0700000000000000" pitchFamily="34" charset="-128"/>
                <a:cs typeface="+mn-cs"/>
              </a:rPr>
              <a:t>(Per 100,000 People)</a:t>
            </a:r>
          </a:p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3"/>
              </a:rPr>
              <a:t>https://www.prisonpolicy.org/global/2016.html</a:t>
            </a:r>
            <a:endParaRPr kumimoji="0" lang="en-US" sz="1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Yu Gothic UI Semibold" panose="020B0700000000000000" pitchFamily="34" charset="-128"/>
              <a:ea typeface="Yu Gothic UI Semibold" panose="020B0700000000000000" pitchFamily="34" charset="-128"/>
              <a:cs typeface="+mn-cs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681316" y="6570404"/>
            <a:ext cx="8340213" cy="21385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250723" y="2770908"/>
            <a:ext cx="11717593" cy="3902737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746135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>
            <a:extLst>
              <a:ext uri="{FF2B5EF4-FFF2-40B4-BE49-F238E27FC236}">
                <a16:creationId xmlns:a16="http://schemas.microsoft.com/office/drawing/2014/main" id="{18FC3ED9-4961-45D0-9795-E904D3361CC4}"/>
              </a:ext>
            </a:extLst>
          </p:cNvPr>
          <p:cNvGraphicFramePr/>
          <p:nvPr>
            <p:extLst/>
          </p:nvPr>
        </p:nvGraphicFramePr>
        <p:xfrm>
          <a:off x="1662621" y="0"/>
          <a:ext cx="8160887" cy="68865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Text Box 2">
            <a:extLst>
              <a:ext uri="{FF2B5EF4-FFF2-40B4-BE49-F238E27FC236}">
                <a16:creationId xmlns:a16="http://schemas.microsoft.com/office/drawing/2014/main" id="{720A1762-701E-46EB-B3DA-43807E57635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17309" y="5964415"/>
            <a:ext cx="4003448" cy="663836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rot="0" vert="horz" wrap="square" lIns="91440" tIns="45720" rIns="91440" bIns="45720" anchor="t" anchorCtr="0" upright="1">
            <a:spAutoFit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*Figures have been adjusted for inflation and student growth</a:t>
            </a:r>
            <a:r>
              <a:rPr lang="en-US" sz="1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r>
              <a:rPr lang="en-US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“Other” includes early education, 9</a:t>
            </a:r>
            <a:r>
              <a:rPr lang="en-US" sz="1100" baseline="300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</a:t>
            </a:r>
            <a:r>
              <a:rPr lang="en-US" sz="1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grade Joint Technical Education Districts, pay and operations.</a:t>
            </a:r>
            <a:endParaRPr lang="en-US" sz="1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83300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4582" y="5511066"/>
            <a:ext cx="4076444" cy="107899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758795" y="856357"/>
            <a:ext cx="8775700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marR="0" lvl="0" indent="-57150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4400" dirty="0">
                <a:latin typeface="OptimusPrinceps"/>
              </a:rPr>
              <a:t>2017 Alliance Bank CEO Survey</a:t>
            </a:r>
          </a:p>
          <a:p>
            <a:pPr marL="571500" marR="0" lvl="0" indent="-57150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4400" dirty="0">
                <a:latin typeface="OptimusPrinceps"/>
              </a:rPr>
              <a:t>Education! Education! Education!</a:t>
            </a:r>
          </a:p>
          <a:p>
            <a:pPr marL="571500" marR="0" lvl="0" indent="-5715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800" dirty="0">
                <a:latin typeface="OptimusPrinceps"/>
              </a:rPr>
              <a:t>#1 Business challenge: Education system &amp; workforce</a:t>
            </a:r>
          </a:p>
          <a:p>
            <a:pPr marL="571500" marR="0" lvl="0" indent="-5715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800" dirty="0">
                <a:latin typeface="OptimusPrinceps"/>
              </a:rPr>
              <a:t>#1 Issue State Government Should Address: K-12 Education</a:t>
            </a:r>
          </a:p>
          <a:p>
            <a:pPr marL="571500" marR="0" lvl="0" indent="-5715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800" dirty="0">
                <a:latin typeface="OptimusPrinceps"/>
              </a:rPr>
              <a:t>#1 Issue Local Government Should Address: K-12 Education</a:t>
            </a:r>
          </a:p>
          <a:p>
            <a:pPr marL="571500" marR="0" lvl="0" indent="-5715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lang="en-US" sz="2800" dirty="0">
                <a:latin typeface="OptimusPrinceps"/>
              </a:rPr>
              <a:t>#1 Action State Government Could do to Improve Business Climate: Increase K-12 Funding</a:t>
            </a:r>
          </a:p>
        </p:txBody>
      </p:sp>
    </p:spTree>
    <p:extLst>
      <p:ext uri="{BB962C8B-B14F-4D97-AF65-F5344CB8AC3E}">
        <p14:creationId xmlns:p14="http://schemas.microsoft.com/office/powerpoint/2010/main" val="87152317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4582" y="5511066"/>
            <a:ext cx="4076444" cy="107899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758795" y="856357"/>
            <a:ext cx="8775700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marR="0" lvl="0" indent="-5715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r>
              <a:rPr lang="en-US" sz="4400" dirty="0">
                <a:solidFill>
                  <a:srgbClr val="0070C0"/>
                </a:solidFill>
                <a:latin typeface="OptimusPrinceps"/>
              </a:rPr>
              <a:t>Which approach do Arizonans prefer for balancing the budget?</a:t>
            </a:r>
          </a:p>
          <a:p>
            <a:pPr algn="ctr"/>
            <a:r>
              <a:rPr lang="en-US" sz="2400" dirty="0"/>
              <a:t>State Innovation Exchange Statewide Poll, December 17-28, 2017</a:t>
            </a:r>
          </a:p>
          <a:p>
            <a:endParaRPr lang="en-US" sz="3200" b="1" dirty="0"/>
          </a:p>
          <a:p>
            <a:r>
              <a:rPr lang="en-US" sz="3200" b="1" dirty="0"/>
              <a:t>Raise revenue 		67%</a:t>
            </a:r>
          </a:p>
          <a:p>
            <a:r>
              <a:rPr lang="en-US" sz="3200" b="1" dirty="0"/>
              <a:t>Cut spending		24%</a:t>
            </a:r>
            <a:r>
              <a:rPr lang="en-US" sz="3600" b="1" dirty="0"/>
              <a:t> </a:t>
            </a:r>
            <a:endParaRPr lang="en-US" sz="3600" dirty="0"/>
          </a:p>
          <a:p>
            <a:pPr marL="571500" marR="0" lvl="0" indent="-571500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lang="en-US" sz="3600" dirty="0"/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timusPrincep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6098751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4582" y="5511066"/>
            <a:ext cx="4076444" cy="107899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346200" y="800100"/>
            <a:ext cx="87757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timusPrinceps"/>
                <a:ea typeface="+mn-ea"/>
                <a:cs typeface="+mn-cs"/>
              </a:rPr>
              <a:t>Contact information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timusPrinceps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timusPrinceps"/>
                <a:ea typeface="+mn-ea"/>
                <a:cs typeface="+mn-cs"/>
              </a:rPr>
              <a:t>David Lujan – 602-266-0707 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timusPrinceps"/>
                <a:ea typeface="+mn-ea"/>
                <a:cs typeface="+mn-cs"/>
              </a:rPr>
              <a:t>ext</a:t>
            </a: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timusPrinceps"/>
                <a:ea typeface="+mn-ea"/>
                <a:cs typeface="+mn-cs"/>
              </a:rPr>
              <a:t> 203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timusPrinceps"/>
                <a:ea typeface="+mn-ea"/>
                <a:cs typeface="+mn-cs"/>
                <a:hlinkClick r:id="rId3"/>
              </a:rPr>
              <a:t>Dlujan@AZEconCenter.org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timusPrinceps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6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timusPrinceps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timusPrinceps"/>
                <a:ea typeface="+mn-ea"/>
                <a:cs typeface="+mn-cs"/>
              </a:rPr>
              <a:t>Social Media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timusPrinceps"/>
                <a:ea typeface="+mn-ea"/>
                <a:cs typeface="+mn-cs"/>
              </a:rPr>
              <a:t>Twitter @</a:t>
            </a:r>
            <a:r>
              <a:rPr kumimoji="0" lang="en-US" sz="32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timusPrinceps"/>
                <a:ea typeface="+mn-ea"/>
                <a:cs typeface="+mn-cs"/>
              </a:rPr>
              <a:t>AZEconCenter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timusPrinceps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timusPrinceps"/>
                <a:ea typeface="+mn-ea"/>
                <a:cs typeface="+mn-cs"/>
              </a:rPr>
              <a:t>Facebook</a:t>
            </a:r>
            <a:r>
              <a:rPr kumimoji="0" lang="en-US" sz="2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timusPrinceps"/>
                <a:ea typeface="+mn-ea"/>
                <a:cs typeface="+mn-cs"/>
              </a:rPr>
              <a:t> </a:t>
            </a:r>
            <a:r>
              <a:rPr kumimoji="0" lang="en-US" sz="2800" b="0" i="0" u="sng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  <a:hlinkClick r:id="rId4"/>
              </a:rPr>
              <a:t>https://www.facebook.com/AZEconCenter/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200" dirty="0">
                <a:solidFill>
                  <a:prstClr val="black"/>
                </a:solidFill>
                <a:latin typeface="OptimusPrinceps"/>
              </a:rPr>
              <a:t>Website</a:t>
            </a:r>
            <a:r>
              <a:rPr lang="en-US" sz="3200">
                <a:solidFill>
                  <a:prstClr val="black"/>
                </a:solidFill>
                <a:latin typeface="OptimusPrinceps"/>
              </a:rPr>
              <a:t>: </a:t>
            </a:r>
            <a:r>
              <a:rPr lang="en-US" sz="3200">
                <a:solidFill>
                  <a:prstClr val="black"/>
                </a:solidFill>
                <a:latin typeface="OptimusPrinceps"/>
                <a:hlinkClick r:id="rId5"/>
              </a:rPr>
              <a:t>www.azeconcenter.org</a:t>
            </a:r>
            <a:r>
              <a:rPr lang="en-US" sz="3200">
                <a:solidFill>
                  <a:prstClr val="black"/>
                </a:solidFill>
                <a:latin typeface="OptimusPrinceps"/>
              </a:rPr>
              <a:t> </a:t>
            </a:r>
            <a:endParaRPr kumimoji="0" lang="en-US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timusPrinceps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timusPrinceps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timusPrincep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30662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4582" y="5511066"/>
            <a:ext cx="4076444" cy="107899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758795" y="856357"/>
            <a:ext cx="87757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timusPrinceps"/>
              <a:ea typeface="+mn-ea"/>
              <a:cs typeface="+mn-cs"/>
            </a:endParaRP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timusPrinceps"/>
                <a:ea typeface="+mn-ea"/>
                <a:cs typeface="+mn-cs"/>
              </a:rPr>
              <a:t>1 in 4 Arizona children live in poverty.</a:t>
            </a: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timusPrinceps"/>
                <a:ea typeface="+mn-ea"/>
                <a:cs typeface="+mn-cs"/>
              </a:rPr>
              <a:t>Arizona wages below national average.</a:t>
            </a: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timusPrinceps"/>
                <a:ea typeface="+mn-ea"/>
                <a:cs typeface="+mn-cs"/>
              </a:rPr>
              <a:t>27% of Arizona Latino population live in poverty.</a:t>
            </a:r>
          </a:p>
        </p:txBody>
      </p:sp>
    </p:spTree>
    <p:extLst>
      <p:ext uri="{BB962C8B-B14F-4D97-AF65-F5344CB8AC3E}">
        <p14:creationId xmlns:p14="http://schemas.microsoft.com/office/powerpoint/2010/main" val="17717377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4582" y="5511066"/>
            <a:ext cx="4076444" cy="1078992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758795" y="856357"/>
            <a:ext cx="877570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timusPrinceps"/>
                <a:ea typeface="+mn-ea"/>
                <a:cs typeface="+mn-cs"/>
              </a:rPr>
              <a:t>Arizona has cut taxes or added exemptions or credits every year since 1990.</a:t>
            </a: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Char char="•"/>
              <a:tabLst/>
              <a:defRPr/>
            </a:pPr>
            <a:r>
              <a:rPr kumimoji="0" lang="en-US" sz="4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OptimusPrinceps"/>
                <a:ea typeface="+mn-ea"/>
                <a:cs typeface="+mn-cs"/>
              </a:rPr>
              <a:t>Tax cuts enacted since 1990 will cost the state’s general fund more than $4.4 billion in annual revenues when adjusted for inflation.</a:t>
            </a:r>
          </a:p>
          <a:p>
            <a:pPr marL="571500" marR="0" lvl="0" indent="-5715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Arial" charset="0"/>
              <a:buNone/>
              <a:tabLst/>
              <a:defRPr/>
            </a:pPr>
            <a:endParaRPr kumimoji="0" lang="en-US" sz="4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OptimusPrincep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091052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C54C9-0464-4235-BE6A-B8901E48D5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0562" y="365127"/>
            <a:ext cx="8723870" cy="1325563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dirty="0"/>
              <a:t>CORPORATE INCOME TAX REVENUE IS DECLINING</a:t>
            </a:r>
            <a:br>
              <a:rPr lang="en-US" sz="3600" dirty="0"/>
            </a:br>
            <a:r>
              <a:rPr lang="en-US" sz="2200" dirty="0"/>
              <a:t>2017 Collections Are Lowest Since 1993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3F9150D5-C836-4061-9474-E853D8863584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2152650" y="1512587"/>
          <a:ext cx="78867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8" name="TextBox 7">
            <a:extLst>
              <a:ext uri="{FF2B5EF4-FFF2-40B4-BE49-F238E27FC236}">
                <a16:creationId xmlns:a16="http://schemas.microsoft.com/office/drawing/2014/main" id="{1E719CC3-0812-417C-9AEE-C41D5403E43B}"/>
              </a:ext>
            </a:extLst>
          </p:cNvPr>
          <p:cNvSpPr txBox="1"/>
          <p:nvPr/>
        </p:nvSpPr>
        <p:spPr>
          <a:xfrm>
            <a:off x="2152651" y="5782962"/>
            <a:ext cx="82435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/>
              <a:t>*Projections</a:t>
            </a:r>
          </a:p>
          <a:p>
            <a:r>
              <a:rPr lang="en-US" sz="1200" dirty="0"/>
              <a:t>Source:  Joint Legislative Budget Committee staff, </a:t>
            </a:r>
            <a:r>
              <a:rPr lang="en-US" sz="1200" i="1" dirty="0"/>
              <a:t>Historical General Fund Revenue Collections</a:t>
            </a:r>
            <a:r>
              <a:rPr lang="en-US" sz="1200" dirty="0"/>
              <a:t> and </a:t>
            </a:r>
            <a:r>
              <a:rPr lang="en-US" sz="1200" i="1" dirty="0"/>
              <a:t>Revenue and Budget Update, November 2017</a:t>
            </a:r>
            <a:endParaRPr lang="en-US" sz="1200" dirty="0"/>
          </a:p>
          <a:p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A7496FE-F42E-4A02-958F-229E09E6F41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24682" y="5925670"/>
            <a:ext cx="2646344" cy="6643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654064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5709FA1-3C9F-4E30-9768-20E00A3E56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15558" y="378628"/>
            <a:ext cx="8304099" cy="62078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7745737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427D74D-C2DD-4684-A643-F8571DB6CAB0}"/>
              </a:ext>
            </a:extLst>
          </p:cNvPr>
          <p:cNvSpPr txBox="1"/>
          <p:nvPr/>
        </p:nvSpPr>
        <p:spPr>
          <a:xfrm>
            <a:off x="1582057" y="1349829"/>
            <a:ext cx="860697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800" dirty="0">
                <a:solidFill>
                  <a:srgbClr val="C00000"/>
                </a:solidFill>
              </a:rPr>
              <a:t>Funding for all state agencies is below 2008 levels with the exception of Department of Child Safety and Department of Corrections</a:t>
            </a:r>
          </a:p>
        </p:txBody>
      </p:sp>
    </p:spTree>
    <p:extLst>
      <p:ext uri="{BB962C8B-B14F-4D97-AF65-F5344CB8AC3E}">
        <p14:creationId xmlns:p14="http://schemas.microsoft.com/office/powerpoint/2010/main" val="40701649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9F1794D8-0C54-441D-9F17-2AC107D4230C}"/>
              </a:ext>
            </a:extLst>
          </p:cNvPr>
          <p:cNvSpPr txBox="1"/>
          <p:nvPr/>
        </p:nvSpPr>
        <p:spPr>
          <a:xfrm>
            <a:off x="3662902" y="413469"/>
            <a:ext cx="52399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ARIZONA’S INVESTMENT IN CHILD CARE SUBSIDIES</a:t>
            </a:r>
          </a:p>
          <a:p>
            <a:pPr algn="ctr"/>
            <a:r>
              <a:rPr lang="en-US" dirty="0"/>
              <a:t>HAS FALLEN</a:t>
            </a: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A9D0864C-D124-4664-B4CB-A9560B271BA5}"/>
              </a:ext>
            </a:extLst>
          </p:cNvPr>
          <p:cNvGraphicFramePr/>
          <p:nvPr>
            <p:extLst/>
          </p:nvPr>
        </p:nvGraphicFramePr>
        <p:xfrm>
          <a:off x="3048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47071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hart 3">
            <a:extLst>
              <a:ext uri="{FF2B5EF4-FFF2-40B4-BE49-F238E27FC236}">
                <a16:creationId xmlns:a16="http://schemas.microsoft.com/office/drawing/2014/main" id="{A505C1B9-3636-4D4F-A279-7E9776EDC8C3}"/>
              </a:ext>
            </a:extLst>
          </p:cNvPr>
          <p:cNvGraphicFramePr/>
          <p:nvPr>
            <p:extLst/>
          </p:nvPr>
        </p:nvGraphicFramePr>
        <p:xfrm>
          <a:off x="3048000" y="139700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CF976924-2DB3-41A6-B4D0-E522A32AF084}"/>
              </a:ext>
            </a:extLst>
          </p:cNvPr>
          <p:cNvSpPr txBox="1"/>
          <p:nvPr/>
        </p:nvSpPr>
        <p:spPr>
          <a:xfrm>
            <a:off x="3198976" y="128188"/>
            <a:ext cx="632388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FUNDING CUTS MEAN FEWER CHILDREN ARE ABLE TO RECEIVE CHILD CARE SUBSIDIES</a:t>
            </a:r>
          </a:p>
          <a:p>
            <a:pPr algn="ctr"/>
            <a:r>
              <a:rPr lang="en-US" sz="1200" dirty="0"/>
              <a:t>Estimated Caseloads Based on Appropriations</a:t>
            </a:r>
          </a:p>
        </p:txBody>
      </p:sp>
    </p:spTree>
    <p:extLst>
      <p:ext uri="{BB962C8B-B14F-4D97-AF65-F5344CB8AC3E}">
        <p14:creationId xmlns:p14="http://schemas.microsoft.com/office/powerpoint/2010/main" val="24666609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C6D040-20DD-4B9B-BFB9-B0ECB0FE0A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710418"/>
          </a:xfrm>
        </p:spPr>
        <p:txBody>
          <a:bodyPr>
            <a:normAutofit fontScale="90000"/>
          </a:bodyPr>
          <a:lstStyle/>
          <a:p>
            <a:r>
              <a:rPr lang="en-US" dirty="0"/>
              <a:t>Tuition* Has Increased While State Funding Has Fallen 2007-2008 to 2017-2018 (adjusted for inflation)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81821EDF-FBA2-4E3E-80BA-BA7247A4B23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95549720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8230529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391</Words>
  <Application>Microsoft Office PowerPoint</Application>
  <PresentationFormat>Widescreen</PresentationFormat>
  <Paragraphs>52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Yu Gothic UI Semibold</vt:lpstr>
      <vt:lpstr>Arial</vt:lpstr>
      <vt:lpstr>Arial Black</vt:lpstr>
      <vt:lpstr>Calibri</vt:lpstr>
      <vt:lpstr>Calibri Light</vt:lpstr>
      <vt:lpstr>OptimusPrinceps</vt:lpstr>
      <vt:lpstr>Times New Roman</vt:lpstr>
      <vt:lpstr>Office Theme</vt:lpstr>
      <vt:lpstr>PowerPoint Presentation</vt:lpstr>
      <vt:lpstr>PowerPoint Presentation</vt:lpstr>
      <vt:lpstr>PowerPoint Presentation</vt:lpstr>
      <vt:lpstr>CORPORATE INCOME TAX REVENUE IS DECLINING 2017 Collections Are Lowest Since 1993</vt:lpstr>
      <vt:lpstr>PowerPoint Presentation</vt:lpstr>
      <vt:lpstr>PowerPoint Presentation</vt:lpstr>
      <vt:lpstr>PowerPoint Presentation</vt:lpstr>
      <vt:lpstr>PowerPoint Presentation</vt:lpstr>
      <vt:lpstr>Tuition* Has Increased While State Funding Has Fallen 2007-2008 to 2017-2018 (adjusted for inflation)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David Lujan</dc:creator>
  <cp:lastModifiedBy>Kristin Borns</cp:lastModifiedBy>
  <cp:revision>5</cp:revision>
  <dcterms:created xsi:type="dcterms:W3CDTF">2018-08-13T16:15:38Z</dcterms:created>
  <dcterms:modified xsi:type="dcterms:W3CDTF">2018-08-13T19:18:35Z</dcterms:modified>
</cp:coreProperties>
</file>