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handoutMasterIdLst>
    <p:handoutMasterId r:id="rId29"/>
  </p:handoutMasterIdLst>
  <p:sldIdLst>
    <p:sldId id="297" r:id="rId2"/>
    <p:sldId id="275" r:id="rId3"/>
    <p:sldId id="325" r:id="rId4"/>
    <p:sldId id="300" r:id="rId5"/>
    <p:sldId id="301" r:id="rId6"/>
    <p:sldId id="323" r:id="rId7"/>
    <p:sldId id="304" r:id="rId8"/>
    <p:sldId id="308" r:id="rId9"/>
    <p:sldId id="284" r:id="rId10"/>
    <p:sldId id="310" r:id="rId11"/>
    <p:sldId id="312" r:id="rId12"/>
    <p:sldId id="313" r:id="rId13"/>
    <p:sldId id="324" r:id="rId14"/>
    <p:sldId id="315" r:id="rId15"/>
    <p:sldId id="266" r:id="rId16"/>
    <p:sldId id="276" r:id="rId17"/>
    <p:sldId id="326" r:id="rId18"/>
    <p:sldId id="271" r:id="rId19"/>
    <p:sldId id="269" r:id="rId20"/>
    <p:sldId id="281" r:id="rId21"/>
    <p:sldId id="274" r:id="rId22"/>
    <p:sldId id="295" r:id="rId23"/>
    <p:sldId id="321" r:id="rId24"/>
    <p:sldId id="294" r:id="rId25"/>
    <p:sldId id="322" r:id="rId26"/>
    <p:sldId id="283"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323"/>
    <a:srgbClr val="2EB1D1"/>
    <a:srgbClr val="F4C9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9374" autoAdjust="0"/>
  </p:normalViewPr>
  <p:slideViewPr>
    <p:cSldViewPr snapToGrid="0" showGuides="1">
      <p:cViewPr varScale="1">
        <p:scale>
          <a:sx n="54" d="100"/>
          <a:sy n="54" d="100"/>
        </p:scale>
        <p:origin x="956" y="56"/>
      </p:cViewPr>
      <p:guideLst>
        <p:guide orient="horz" pos="2160"/>
        <p:guide pos="729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B1749C9-8A23-46D0-803A-639BE83C10CD}" type="datetimeFigureOut">
              <a:rPr lang="en-US" smtClean="0"/>
              <a:t>8/14/2018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0E142FB-5429-499E-BB7C-4DA606D5AECC}" type="slidenum">
              <a:rPr lang="en-US" smtClean="0"/>
              <a:t>‹#›</a:t>
            </a:fld>
            <a:endParaRPr lang="en-US"/>
          </a:p>
        </p:txBody>
      </p:sp>
    </p:spTree>
    <p:extLst>
      <p:ext uri="{BB962C8B-B14F-4D97-AF65-F5344CB8AC3E}">
        <p14:creationId xmlns:p14="http://schemas.microsoft.com/office/powerpoint/2010/main" val="367363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6284B93-31BE-4570-BA0E-8AC94B0AEA4E}" type="datetimeFigureOut">
              <a:rPr lang="en-US" smtClean="0"/>
              <a:t>8/14/2018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C725D44-F0FE-415F-A430-695075ACC0C6}" type="slidenum">
              <a:rPr lang="en-US" smtClean="0"/>
              <a:t>‹#›</a:t>
            </a:fld>
            <a:endParaRPr lang="en-US"/>
          </a:p>
        </p:txBody>
      </p:sp>
    </p:spTree>
    <p:extLst>
      <p:ext uri="{BB962C8B-B14F-4D97-AF65-F5344CB8AC3E}">
        <p14:creationId xmlns:p14="http://schemas.microsoft.com/office/powerpoint/2010/main" val="91457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25D44-F0FE-415F-A430-695075ACC0C6}" type="slidenum">
              <a:rPr lang="en-US" smtClean="0"/>
              <a:t>1</a:t>
            </a:fld>
            <a:endParaRPr lang="en-US"/>
          </a:p>
        </p:txBody>
      </p:sp>
    </p:spTree>
    <p:extLst>
      <p:ext uri="{BB962C8B-B14F-4D97-AF65-F5344CB8AC3E}">
        <p14:creationId xmlns:p14="http://schemas.microsoft.com/office/powerpoint/2010/main" val="290644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https://azbigmedia.com/community-development-partners-opens-el-rancho-del-sol/ </a:t>
            </a:r>
          </a:p>
          <a:p>
            <a:endParaRPr lang="en-US" dirty="0"/>
          </a:p>
        </p:txBody>
      </p:sp>
      <p:sp>
        <p:nvSpPr>
          <p:cNvPr id="4" name="Slide Number Placeholder 3"/>
          <p:cNvSpPr>
            <a:spLocks noGrp="1"/>
          </p:cNvSpPr>
          <p:nvPr>
            <p:ph type="sldNum" sz="quarter" idx="10"/>
          </p:nvPr>
        </p:nvSpPr>
        <p:spPr/>
        <p:txBody>
          <a:bodyPr/>
          <a:lstStyle/>
          <a:p>
            <a:fld id="{2C725D44-F0FE-415F-A430-695075ACC0C6}" type="slidenum">
              <a:rPr lang="en-US" smtClean="0"/>
              <a:t>15</a:t>
            </a:fld>
            <a:endParaRPr lang="en-US"/>
          </a:p>
        </p:txBody>
      </p:sp>
    </p:spTree>
    <p:extLst>
      <p:ext uri="{BB962C8B-B14F-4D97-AF65-F5344CB8AC3E}">
        <p14:creationId xmlns:p14="http://schemas.microsoft.com/office/powerpoint/2010/main" val="168481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http://azarchitecture.com/blog/2014/10/becoming-the-newton-the-lessons-of-beefeaters-adaptive-reuse/</a:t>
            </a:r>
          </a:p>
        </p:txBody>
      </p:sp>
      <p:sp>
        <p:nvSpPr>
          <p:cNvPr id="4" name="Slide Number Placeholder 3"/>
          <p:cNvSpPr>
            <a:spLocks noGrp="1"/>
          </p:cNvSpPr>
          <p:nvPr>
            <p:ph type="sldNum" sz="quarter" idx="10"/>
          </p:nvPr>
        </p:nvSpPr>
        <p:spPr/>
        <p:txBody>
          <a:bodyPr/>
          <a:lstStyle/>
          <a:p>
            <a:fld id="{2C725D44-F0FE-415F-A430-695075ACC0C6}" type="slidenum">
              <a:rPr lang="en-US" smtClean="0"/>
              <a:t>20</a:t>
            </a:fld>
            <a:endParaRPr lang="en-US"/>
          </a:p>
        </p:txBody>
      </p:sp>
    </p:spTree>
    <p:extLst>
      <p:ext uri="{BB962C8B-B14F-4D97-AF65-F5344CB8AC3E}">
        <p14:creationId xmlns:p14="http://schemas.microsoft.com/office/powerpoint/2010/main" val="400048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diploma- college acceptance scholarships to help pay and a plan </a:t>
            </a:r>
          </a:p>
        </p:txBody>
      </p:sp>
      <p:sp>
        <p:nvSpPr>
          <p:cNvPr id="4" name="Slide Number Placeholder 3"/>
          <p:cNvSpPr>
            <a:spLocks noGrp="1"/>
          </p:cNvSpPr>
          <p:nvPr>
            <p:ph type="sldNum" sz="quarter" idx="10"/>
          </p:nvPr>
        </p:nvSpPr>
        <p:spPr/>
        <p:txBody>
          <a:bodyPr/>
          <a:lstStyle/>
          <a:p>
            <a:fld id="{E969BE18-60D4-B049-A83B-D405F7486F75}" type="slidenum">
              <a:rPr lang="en-US" smtClean="0"/>
              <a:t>23</a:t>
            </a:fld>
            <a:endParaRPr lang="en-US" dirty="0"/>
          </a:p>
        </p:txBody>
      </p:sp>
    </p:spTree>
    <p:extLst>
      <p:ext uri="{BB962C8B-B14F-4D97-AF65-F5344CB8AC3E}">
        <p14:creationId xmlns:p14="http://schemas.microsoft.com/office/powerpoint/2010/main" val="787055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https://www.nativeconnections.org/behavioral-health/residential-treatment</a:t>
            </a:r>
          </a:p>
        </p:txBody>
      </p:sp>
      <p:sp>
        <p:nvSpPr>
          <p:cNvPr id="4" name="Slide Number Placeholder 3"/>
          <p:cNvSpPr>
            <a:spLocks noGrp="1"/>
          </p:cNvSpPr>
          <p:nvPr>
            <p:ph type="sldNum" sz="quarter" idx="10"/>
          </p:nvPr>
        </p:nvSpPr>
        <p:spPr/>
        <p:txBody>
          <a:bodyPr/>
          <a:lstStyle/>
          <a:p>
            <a:fld id="{2C725D44-F0FE-415F-A430-695075ACC0C6}" type="slidenum">
              <a:rPr lang="en-US" smtClean="0"/>
              <a:t>24</a:t>
            </a:fld>
            <a:endParaRPr lang="en-US"/>
          </a:p>
        </p:txBody>
      </p:sp>
    </p:spTree>
    <p:extLst>
      <p:ext uri="{BB962C8B-B14F-4D97-AF65-F5344CB8AC3E}">
        <p14:creationId xmlns:p14="http://schemas.microsoft.com/office/powerpoint/2010/main" val="2669836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a:t>
            </a:r>
            <a:r>
              <a:rPr lang="en-US" baseline="0" dirty="0"/>
              <a:t> events</a:t>
            </a:r>
            <a:endParaRPr lang="en-US" dirty="0"/>
          </a:p>
        </p:txBody>
      </p:sp>
      <p:sp>
        <p:nvSpPr>
          <p:cNvPr id="4" name="Slide Number Placeholder 3"/>
          <p:cNvSpPr>
            <a:spLocks noGrp="1"/>
          </p:cNvSpPr>
          <p:nvPr>
            <p:ph type="sldNum" sz="quarter" idx="10"/>
          </p:nvPr>
        </p:nvSpPr>
        <p:spPr/>
        <p:txBody>
          <a:bodyPr/>
          <a:lstStyle/>
          <a:p>
            <a:fld id="{E969BE18-60D4-B049-A83B-D405F7486F75}" type="slidenum">
              <a:rPr lang="en-US" smtClean="0"/>
              <a:t>25</a:t>
            </a:fld>
            <a:endParaRPr lang="en-US" dirty="0"/>
          </a:p>
        </p:txBody>
      </p:sp>
    </p:spTree>
    <p:extLst>
      <p:ext uri="{BB962C8B-B14F-4D97-AF65-F5344CB8AC3E}">
        <p14:creationId xmlns:p14="http://schemas.microsoft.com/office/powerpoint/2010/main" val="1500513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credits</a:t>
            </a:r>
          </a:p>
        </p:txBody>
      </p:sp>
      <p:sp>
        <p:nvSpPr>
          <p:cNvPr id="4" name="Slide Number Placeholder 3"/>
          <p:cNvSpPr>
            <a:spLocks noGrp="1"/>
          </p:cNvSpPr>
          <p:nvPr>
            <p:ph type="sldNum" sz="quarter" idx="10"/>
          </p:nvPr>
        </p:nvSpPr>
        <p:spPr/>
        <p:txBody>
          <a:bodyPr/>
          <a:lstStyle/>
          <a:p>
            <a:fld id="{2C725D44-F0FE-415F-A430-695075ACC0C6}" type="slidenum">
              <a:rPr lang="en-US" smtClean="0"/>
              <a:t>2</a:t>
            </a:fld>
            <a:endParaRPr lang="en-US"/>
          </a:p>
        </p:txBody>
      </p:sp>
    </p:spTree>
    <p:extLst>
      <p:ext uri="{BB962C8B-B14F-4D97-AF65-F5344CB8AC3E}">
        <p14:creationId xmlns:p14="http://schemas.microsoft.com/office/powerpoint/2010/main" val="111583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725D44-F0FE-415F-A430-695075ACC0C6}" type="slidenum">
              <a:rPr lang="en-US" smtClean="0"/>
              <a:t>3</a:t>
            </a:fld>
            <a:endParaRPr lang="en-US"/>
          </a:p>
        </p:txBody>
      </p:sp>
    </p:spTree>
    <p:extLst>
      <p:ext uri="{BB962C8B-B14F-4D97-AF65-F5344CB8AC3E}">
        <p14:creationId xmlns:p14="http://schemas.microsoft.com/office/powerpoint/2010/main" val="71645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Housing transportation cost index</a:t>
            </a:r>
          </a:p>
        </p:txBody>
      </p:sp>
      <p:sp>
        <p:nvSpPr>
          <p:cNvPr id="4" name="Slide Number Placeholder 3"/>
          <p:cNvSpPr>
            <a:spLocks noGrp="1"/>
          </p:cNvSpPr>
          <p:nvPr>
            <p:ph type="sldNum" sz="quarter" idx="10"/>
          </p:nvPr>
        </p:nvSpPr>
        <p:spPr/>
        <p:txBody>
          <a:bodyPr/>
          <a:lstStyle/>
          <a:p>
            <a:fld id="{E969BE18-60D4-B049-A83B-D405F7486F75}" type="slidenum">
              <a:rPr lang="en-US" smtClean="0"/>
              <a:t>4</a:t>
            </a:fld>
            <a:endParaRPr lang="en-US" dirty="0"/>
          </a:p>
        </p:txBody>
      </p:sp>
    </p:spTree>
    <p:extLst>
      <p:ext uri="{BB962C8B-B14F-4D97-AF65-F5344CB8AC3E}">
        <p14:creationId xmlns:p14="http://schemas.microsoft.com/office/powerpoint/2010/main" val="63510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6</a:t>
            </a:r>
            <a:r>
              <a:rPr lang="en-US" baseline="30000" dirty="0"/>
              <a:t>th</a:t>
            </a:r>
            <a:r>
              <a:rPr lang="en-US" dirty="0"/>
              <a:t> </a:t>
            </a:r>
          </a:p>
          <a:p>
            <a:r>
              <a:rPr lang="en-US" dirty="0"/>
              <a:t>19</a:t>
            </a:r>
            <a:r>
              <a:rPr lang="en-US" baseline="30000" dirty="0"/>
              <a:t>th</a:t>
            </a:r>
            <a:r>
              <a:rPr lang="en-US" dirty="0"/>
              <a:t> ave</a:t>
            </a:r>
          </a:p>
          <a:p>
            <a:r>
              <a:rPr lang="en-US" dirty="0"/>
              <a:t>10-2</a:t>
            </a:r>
          </a:p>
          <a:p>
            <a:endParaRPr lang="en-US" dirty="0"/>
          </a:p>
        </p:txBody>
      </p:sp>
      <p:sp>
        <p:nvSpPr>
          <p:cNvPr id="4" name="Slide Number Placeholder 3"/>
          <p:cNvSpPr>
            <a:spLocks noGrp="1"/>
          </p:cNvSpPr>
          <p:nvPr>
            <p:ph type="sldNum" sz="quarter" idx="10"/>
          </p:nvPr>
        </p:nvSpPr>
        <p:spPr/>
        <p:txBody>
          <a:bodyPr/>
          <a:lstStyle/>
          <a:p>
            <a:fld id="{E969BE18-60D4-B049-A83B-D405F7486F75}" type="slidenum">
              <a:rPr lang="en-US" smtClean="0"/>
              <a:t>8</a:t>
            </a:fld>
            <a:endParaRPr lang="en-US" dirty="0"/>
          </a:p>
        </p:txBody>
      </p:sp>
    </p:spTree>
    <p:extLst>
      <p:ext uri="{BB962C8B-B14F-4D97-AF65-F5344CB8AC3E}">
        <p14:creationId xmlns:p14="http://schemas.microsoft.com/office/powerpoint/2010/main" val="1030979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https://www.phoenix.gov/nsdsite/Pages/South-Phoenix-Village-.aspx</a:t>
            </a:r>
          </a:p>
          <a:p>
            <a:r>
              <a:rPr lang="en-US" dirty="0"/>
              <a:t>https://www.fsl.org/affordable-homes-for-sale</a:t>
            </a:r>
          </a:p>
          <a:p>
            <a:r>
              <a:rPr lang="en-US" dirty="0"/>
              <a:t>https://www.youtube.com/watch?v=jorFyr6kH0I</a:t>
            </a:r>
          </a:p>
          <a:p>
            <a:endParaRPr lang="en-US" dirty="0"/>
          </a:p>
          <a:p>
            <a:r>
              <a:rPr lang="en-US" sz="1200" b="0" i="0" kern="1200" dirty="0">
                <a:solidFill>
                  <a:schemeClr val="tx1"/>
                </a:solidFill>
                <a:effectLst/>
                <a:latin typeface="+mn-lt"/>
                <a:ea typeface="+mn-ea"/>
                <a:cs typeface="+mn-cs"/>
              </a:rPr>
              <a:t>For people who want a small town feel in the middle of it all, the South Phoenix Village neighborhood offers proximity to the airport, several freeways, and outdoor recreational amenities such as South Mountain and the Rio Salado Trail. South Phoenix Village is a diverse, yet close-knit community where you’re never far from your next adventure. </a:t>
            </a:r>
            <a:br>
              <a:rPr lang="en-US" dirty="0"/>
            </a:br>
            <a:br>
              <a:rPr lang="en-US" dirty="0"/>
            </a:br>
            <a:r>
              <a:rPr lang="en-US" sz="1200" b="0" i="0" kern="1200" dirty="0">
                <a:solidFill>
                  <a:schemeClr val="tx1"/>
                </a:solidFill>
                <a:effectLst/>
                <a:latin typeface="+mn-lt"/>
                <a:ea typeface="+mn-ea"/>
                <a:cs typeface="+mn-cs"/>
              </a:rPr>
              <a:t>FSL, in partnership with the City of Phoenix Neighborhood Services Department, is leading an infill redevelopment project in South Phoenix Village (24th Street east to 32nd Street / Broadway Road south to </a:t>
            </a:r>
            <a:r>
              <a:rPr lang="en-US" sz="1200" b="0" i="0" kern="1200" dirty="0" err="1">
                <a:solidFill>
                  <a:schemeClr val="tx1"/>
                </a:solidFill>
                <a:effectLst/>
                <a:latin typeface="+mn-lt"/>
                <a:ea typeface="+mn-ea"/>
                <a:cs typeface="+mn-cs"/>
              </a:rPr>
              <a:t>Roeser</a:t>
            </a:r>
            <a:r>
              <a:rPr lang="en-US" sz="1200" b="0" i="0" kern="1200" dirty="0">
                <a:solidFill>
                  <a:schemeClr val="tx1"/>
                </a:solidFill>
                <a:effectLst/>
                <a:latin typeface="+mn-lt"/>
                <a:ea typeface="+mn-ea"/>
                <a:cs typeface="+mn-cs"/>
              </a:rPr>
              <a:t> Road). Although this area was originally subdivided in the 1940’s, there are a number of vacant lots in the community. Over a span of many years, the City of Phoenix acquired approximately 120 of these lots. FSL, with our contractor partner MHI Residential, Inc. (ROC #149764), will build 120+ energy-efficient homes ranging in size from 1,300 to 1,700 square feet and starting in the $180’s. The homes come with $15,000 in home buyer assistance in the form or a zero percent interest deferred loan that is fully forgivable after 15 years.</a:t>
            </a:r>
            <a:endParaRPr lang="en-US" dirty="0"/>
          </a:p>
        </p:txBody>
      </p:sp>
      <p:sp>
        <p:nvSpPr>
          <p:cNvPr id="4" name="Slide Number Placeholder 3"/>
          <p:cNvSpPr>
            <a:spLocks noGrp="1"/>
          </p:cNvSpPr>
          <p:nvPr>
            <p:ph type="sldNum" sz="quarter" idx="10"/>
          </p:nvPr>
        </p:nvSpPr>
        <p:spPr/>
        <p:txBody>
          <a:bodyPr/>
          <a:lstStyle/>
          <a:p>
            <a:fld id="{2C725D44-F0FE-415F-A430-695075ACC0C6}" type="slidenum">
              <a:rPr lang="en-US" smtClean="0"/>
              <a:t>9</a:t>
            </a:fld>
            <a:endParaRPr lang="en-US"/>
          </a:p>
        </p:txBody>
      </p:sp>
    </p:spTree>
    <p:extLst>
      <p:ext uri="{BB962C8B-B14F-4D97-AF65-F5344CB8AC3E}">
        <p14:creationId xmlns:p14="http://schemas.microsoft.com/office/powerpoint/2010/main" val="3682595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a:t>
            </a:r>
            <a:r>
              <a:rPr lang="en-US" baseline="0" dirty="0"/>
              <a:t> events</a:t>
            </a:r>
            <a:endParaRPr lang="en-US" dirty="0"/>
          </a:p>
        </p:txBody>
      </p:sp>
      <p:sp>
        <p:nvSpPr>
          <p:cNvPr id="4" name="Slide Number Placeholder 3"/>
          <p:cNvSpPr>
            <a:spLocks noGrp="1"/>
          </p:cNvSpPr>
          <p:nvPr>
            <p:ph type="sldNum" sz="quarter" idx="10"/>
          </p:nvPr>
        </p:nvSpPr>
        <p:spPr/>
        <p:txBody>
          <a:bodyPr/>
          <a:lstStyle/>
          <a:p>
            <a:fld id="{E969BE18-60D4-B049-A83B-D405F7486F75}" type="slidenum">
              <a:rPr lang="en-US" smtClean="0"/>
              <a:t>10</a:t>
            </a:fld>
            <a:endParaRPr lang="en-US" dirty="0"/>
          </a:p>
        </p:txBody>
      </p:sp>
    </p:spTree>
    <p:extLst>
      <p:ext uri="{BB962C8B-B14F-4D97-AF65-F5344CB8AC3E}">
        <p14:creationId xmlns:p14="http://schemas.microsoft.com/office/powerpoint/2010/main" val="56361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a:t>
            </a:r>
            <a:r>
              <a:rPr lang="en-US" baseline="0" dirty="0"/>
              <a:t> events</a:t>
            </a:r>
            <a:endParaRPr lang="en-US" dirty="0"/>
          </a:p>
        </p:txBody>
      </p:sp>
      <p:sp>
        <p:nvSpPr>
          <p:cNvPr id="4" name="Slide Number Placeholder 3"/>
          <p:cNvSpPr>
            <a:spLocks noGrp="1"/>
          </p:cNvSpPr>
          <p:nvPr>
            <p:ph type="sldNum" sz="quarter" idx="10"/>
          </p:nvPr>
        </p:nvSpPr>
        <p:spPr/>
        <p:txBody>
          <a:bodyPr/>
          <a:lstStyle/>
          <a:p>
            <a:fld id="{E969BE18-60D4-B049-A83B-D405F7486F75}" type="slidenum">
              <a:rPr lang="en-US" smtClean="0"/>
              <a:t>12</a:t>
            </a:fld>
            <a:endParaRPr lang="en-US" dirty="0"/>
          </a:p>
        </p:txBody>
      </p:sp>
    </p:spTree>
    <p:extLst>
      <p:ext uri="{BB962C8B-B14F-4D97-AF65-F5344CB8AC3E}">
        <p14:creationId xmlns:p14="http://schemas.microsoft.com/office/powerpoint/2010/main" val="149406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a:t>
            </a:r>
            <a:r>
              <a:rPr lang="en-US" baseline="0" dirty="0"/>
              <a:t> units studio to three bedroom</a:t>
            </a:r>
          </a:p>
          <a:p>
            <a:r>
              <a:rPr lang="en-US" baseline="0" dirty="0"/>
              <a:t>Creatives self determined </a:t>
            </a:r>
          </a:p>
          <a:p>
            <a:r>
              <a:rPr lang="en-US" baseline="0" dirty="0"/>
              <a:t>Income qualified</a:t>
            </a:r>
          </a:p>
          <a:p>
            <a:r>
              <a:rPr lang="en-US" baseline="0" dirty="0"/>
              <a:t>Supportive services- after school program </a:t>
            </a:r>
            <a:endParaRPr lang="en-US" dirty="0"/>
          </a:p>
        </p:txBody>
      </p:sp>
      <p:sp>
        <p:nvSpPr>
          <p:cNvPr id="4" name="Slide Number Placeholder 3"/>
          <p:cNvSpPr>
            <a:spLocks noGrp="1"/>
          </p:cNvSpPr>
          <p:nvPr>
            <p:ph type="sldNum" sz="quarter" idx="10"/>
          </p:nvPr>
        </p:nvSpPr>
        <p:spPr/>
        <p:txBody>
          <a:bodyPr/>
          <a:lstStyle/>
          <a:p>
            <a:fld id="{E969BE18-60D4-B049-A83B-D405F7486F75}" type="slidenum">
              <a:rPr lang="en-US" smtClean="0"/>
              <a:t>14</a:t>
            </a:fld>
            <a:endParaRPr lang="en-US" dirty="0"/>
          </a:p>
        </p:txBody>
      </p:sp>
    </p:spTree>
    <p:extLst>
      <p:ext uri="{BB962C8B-B14F-4D97-AF65-F5344CB8AC3E}">
        <p14:creationId xmlns:p14="http://schemas.microsoft.com/office/powerpoint/2010/main" val="705173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2EB1D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255563"/>
            <a:ext cx="9550400" cy="2928527"/>
          </a:xfrm>
        </p:spPr>
        <p:txBody>
          <a:bodyPr anchor="b">
            <a:normAutofit/>
          </a:bodyPr>
          <a:lstStyle>
            <a:lvl1pPr algn="l">
              <a:defRPr sz="8000" cap="all" baseline="0">
                <a:solidFill>
                  <a:schemeClr val="bg1"/>
                </a:solidFill>
                <a:latin typeface="Franklin Gothic Medium Cond" panose="020B0606030402020204" pitchFamily="34" charset="0"/>
                <a:cs typeface="Microsoft Sans Serif"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32000" y="4544080"/>
            <a:ext cx="9550400" cy="1452283"/>
          </a:xfrm>
        </p:spPr>
        <p:txBody>
          <a:bodyPr>
            <a:normAutofit/>
          </a:bodyPr>
          <a:lstStyle>
            <a:lvl1pPr marL="0" indent="0" algn="l">
              <a:buNone/>
              <a:defRPr sz="2800">
                <a:solidFill>
                  <a:schemeClr val="bg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75147288"/>
      </p:ext>
    </p:extLst>
  </p:cSld>
  <p:clrMapOvr>
    <a:masterClrMapping/>
  </p:clrMapOvr>
  <p:extLst mod="1">
    <p:ext uri="{DCECCB84-F9BA-43D5-87BE-67443E8EF086}">
      <p15:sldGuideLst xmlns:p15="http://schemas.microsoft.com/office/powerpoint/2012/main">
        <p15:guide id="0" pos="7296" userDrawn="1">
          <p15:clr>
            <a:srgbClr val="FBAE40"/>
          </p15:clr>
        </p15:guide>
        <p15:guide id="1" orient="horz" pos="288" userDrawn="1">
          <p15:clr>
            <a:srgbClr val="FBAE40"/>
          </p15:clr>
        </p15:guide>
        <p15:guide id="2" pos="12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or big text slide blue">
    <p:bg>
      <p:bgPr>
        <a:solidFill>
          <a:srgbClr val="2EB1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1" y="457200"/>
            <a:ext cx="9550400" cy="5788026"/>
          </a:xfrm>
        </p:spPr>
        <p:txBody>
          <a:bodyPr/>
          <a:lstStyle>
            <a:lvl1pPr>
              <a:defRPr>
                <a:solidFill>
                  <a:schemeClr val="bg1"/>
                </a:solidFill>
                <a:latin typeface="+mj-lt"/>
              </a:defRPr>
            </a:lvl1pPr>
          </a:lstStyle>
          <a:p>
            <a:r>
              <a:rPr lang="en-US" dirty="0"/>
              <a:t>Quote or big text slide</a:t>
            </a:r>
          </a:p>
        </p:txBody>
      </p:sp>
      <p:sp>
        <p:nvSpPr>
          <p:cNvPr id="6" name="Slide Number Placeholder 5"/>
          <p:cNvSpPr>
            <a:spLocks noGrp="1"/>
          </p:cNvSpPr>
          <p:nvPr>
            <p:ph type="sldNum" sz="quarter" idx="12"/>
          </p:nvPr>
        </p:nvSpPr>
        <p:spPr>
          <a:xfrm>
            <a:off x="8839200" y="6356354"/>
            <a:ext cx="2743200" cy="365125"/>
          </a:xfrm>
        </p:spPr>
        <p:txBody>
          <a:bodyPr/>
          <a:lstStyle/>
          <a:p>
            <a:fld id="{158F75CD-DD96-4041-83B6-538319699DB2}" type="slidenum">
              <a:rPr lang="en-US" smtClean="0"/>
              <a:t>‹#›</a:t>
            </a:fld>
            <a:endParaRPr lang="en-US"/>
          </a:p>
        </p:txBody>
      </p:sp>
    </p:spTree>
    <p:extLst>
      <p:ext uri="{BB962C8B-B14F-4D97-AF65-F5344CB8AC3E}">
        <p14:creationId xmlns:p14="http://schemas.microsoft.com/office/powerpoint/2010/main" val="1269989771"/>
      </p:ext>
    </p:extLst>
  </p:cSld>
  <p:clrMapOvr>
    <a:masterClrMapping/>
  </p:clrMapOvr>
  <p:extLst mod="1">
    <p:ext uri="{DCECCB84-F9BA-43D5-87BE-67443E8EF086}">
      <p15:sldGuideLst xmlns:p15="http://schemas.microsoft.com/office/powerpoint/2012/main">
        <p15:guide id="0" pos="7296" userDrawn="1">
          <p15:clr>
            <a:srgbClr val="FBAE40"/>
          </p15:clr>
        </p15:guide>
        <p15:guide id="1" orient="horz" pos="288" userDrawn="1">
          <p15:clr>
            <a:srgbClr val="FBAE40"/>
          </p15:clr>
        </p15:guide>
        <p15:guide id="2" pos="4416" userDrawn="1">
          <p15:clr>
            <a:srgbClr val="FBAE40"/>
          </p15:clr>
        </p15:guide>
        <p15:guide id="3" pos="4192" userDrawn="1">
          <p15:clr>
            <a:srgbClr val="FBAE40"/>
          </p15:clr>
        </p15:guide>
        <p15:guide id="4" pos="12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or big text slide yellow">
    <p:bg>
      <p:bgPr>
        <a:solidFill>
          <a:srgbClr val="F4C94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1" y="457200"/>
            <a:ext cx="9550400" cy="5788026"/>
          </a:xfrm>
        </p:spPr>
        <p:txBody>
          <a:bodyPr/>
          <a:lstStyle>
            <a:lvl1pPr>
              <a:defRPr>
                <a:solidFill>
                  <a:schemeClr val="bg1"/>
                </a:solidFill>
                <a:latin typeface="+mj-lt"/>
              </a:defRPr>
            </a:lvl1pPr>
          </a:lstStyle>
          <a:p>
            <a:r>
              <a:rPr lang="en-US" dirty="0"/>
              <a:t>Quote or big text slide</a:t>
            </a:r>
          </a:p>
        </p:txBody>
      </p:sp>
      <p:sp>
        <p:nvSpPr>
          <p:cNvPr id="6" name="Slide Number Placeholder 5"/>
          <p:cNvSpPr>
            <a:spLocks noGrp="1"/>
          </p:cNvSpPr>
          <p:nvPr>
            <p:ph type="sldNum" sz="quarter" idx="12"/>
          </p:nvPr>
        </p:nvSpPr>
        <p:spPr>
          <a:xfrm>
            <a:off x="8839200" y="6356354"/>
            <a:ext cx="2743200" cy="365125"/>
          </a:xfrm>
        </p:spPr>
        <p:txBody>
          <a:bodyPr/>
          <a:lstStyle/>
          <a:p>
            <a:fld id="{158F75CD-DD96-4041-83B6-538319699DB2}" type="slidenum">
              <a:rPr lang="en-US" smtClean="0"/>
              <a:t>‹#›</a:t>
            </a:fld>
            <a:endParaRPr lang="en-US"/>
          </a:p>
        </p:txBody>
      </p:sp>
    </p:spTree>
    <p:extLst>
      <p:ext uri="{BB962C8B-B14F-4D97-AF65-F5344CB8AC3E}">
        <p14:creationId xmlns:p14="http://schemas.microsoft.com/office/powerpoint/2010/main" val="1956189053"/>
      </p:ext>
    </p:extLst>
  </p:cSld>
  <p:clrMapOvr>
    <a:masterClrMapping/>
  </p:clrMapOvr>
  <p:extLst mod="1">
    <p:ext uri="{DCECCB84-F9BA-43D5-87BE-67443E8EF086}">
      <p15:sldGuideLst xmlns:p15="http://schemas.microsoft.com/office/powerpoint/2012/main">
        <p15:guide id="0" pos="7296" userDrawn="1">
          <p15:clr>
            <a:srgbClr val="FBAE40"/>
          </p15:clr>
        </p15:guide>
        <p15:guide id="1" orient="horz" pos="288" userDrawn="1">
          <p15:clr>
            <a:srgbClr val="FBAE40"/>
          </p15:clr>
        </p15:guide>
        <p15:guide id="2" pos="4416" userDrawn="1">
          <p15:clr>
            <a:srgbClr val="FBAE40"/>
          </p15:clr>
        </p15:guide>
        <p15:guide id="3" pos="4192" userDrawn="1">
          <p15:clr>
            <a:srgbClr val="FBAE40"/>
          </p15:clr>
        </p15:guide>
        <p15:guide id="4" pos="12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Image with tex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032002" y="457200"/>
            <a:ext cx="9536951" cy="4892674"/>
          </a:xfrm>
        </p:spPr>
        <p:txBody>
          <a:bodyPr/>
          <a:lstStyle>
            <a:lvl1pPr marL="0" indent="0">
              <a:buNone/>
              <a:defRPr baseline="0">
                <a:solidFill>
                  <a:srgbClr val="011323"/>
                </a:solidFill>
              </a:defRPr>
            </a:lvl1pPr>
            <a:lvl2pPr>
              <a:defRPr>
                <a:solidFill>
                  <a:srgbClr val="011323"/>
                </a:solidFill>
              </a:defRPr>
            </a:lvl2pPr>
            <a:lvl3pPr marL="1143000" indent="-228600">
              <a:buFont typeface="Franklin Gothic Book" panose="020B05030201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Insert image</a:t>
            </a:r>
          </a:p>
        </p:txBody>
      </p:sp>
      <p:sp>
        <p:nvSpPr>
          <p:cNvPr id="2" name="Title 1"/>
          <p:cNvSpPr>
            <a:spLocks noGrp="1"/>
          </p:cNvSpPr>
          <p:nvPr>
            <p:ph type="title" hasCustomPrompt="1"/>
          </p:nvPr>
        </p:nvSpPr>
        <p:spPr>
          <a:xfrm>
            <a:off x="2032001" y="5463100"/>
            <a:ext cx="9550400" cy="780024"/>
          </a:xfrm>
        </p:spPr>
        <p:txBody>
          <a:bodyPr/>
          <a:lstStyle>
            <a:lvl1pPr>
              <a:defRPr sz="1800">
                <a:solidFill>
                  <a:srgbClr val="011323"/>
                </a:solidFill>
                <a:latin typeface="+mn-lt"/>
              </a:defRPr>
            </a:lvl1pPr>
          </a:lstStyle>
          <a:p>
            <a:r>
              <a:rPr lang="en-US" dirty="0"/>
              <a:t>Text</a:t>
            </a:r>
          </a:p>
        </p:txBody>
      </p:sp>
      <p:sp>
        <p:nvSpPr>
          <p:cNvPr id="6" name="Slide Number Placeholder 5"/>
          <p:cNvSpPr>
            <a:spLocks noGrp="1"/>
          </p:cNvSpPr>
          <p:nvPr>
            <p:ph type="sldNum" sz="quarter" idx="12"/>
          </p:nvPr>
        </p:nvSpPr>
        <p:spPr>
          <a:xfrm>
            <a:off x="8825752" y="6356354"/>
            <a:ext cx="2743200" cy="365125"/>
          </a:xfrm>
        </p:spPr>
        <p:txBody>
          <a:bodyPr/>
          <a:lstStyle>
            <a:lvl1pPr>
              <a:defRPr>
                <a:solidFill>
                  <a:srgbClr val="011323"/>
                </a:solidFill>
              </a:defRPr>
            </a:lvl1pPr>
          </a:lstStyle>
          <a:p>
            <a:fld id="{158F75CD-DD96-4041-83B6-538319699DB2}" type="slidenum">
              <a:rPr lang="en-US" smtClean="0"/>
              <a:pPr/>
              <a:t>‹#›</a:t>
            </a:fld>
            <a:endParaRPr lang="en-US" dirty="0"/>
          </a:p>
        </p:txBody>
      </p:sp>
    </p:spTree>
    <p:extLst>
      <p:ext uri="{BB962C8B-B14F-4D97-AF65-F5344CB8AC3E}">
        <p14:creationId xmlns:p14="http://schemas.microsoft.com/office/powerpoint/2010/main" val="951882553"/>
      </p:ext>
    </p:extLst>
  </p:cSld>
  <p:clrMapOvr>
    <a:masterClrMapping/>
  </p:clrMapOvr>
  <p:extLst mod="1">
    <p:ext uri="{DCECCB84-F9BA-43D5-87BE-67443E8EF086}">
      <p15:sldGuideLst xmlns:p15="http://schemas.microsoft.com/office/powerpoint/2012/main">
        <p15:guide id="0" pos="7296" userDrawn="1">
          <p15:clr>
            <a:srgbClr val="FBAE40"/>
          </p15:clr>
        </p15:guide>
        <p15:guide id="1" orient="horz" pos="288" userDrawn="1">
          <p15:clr>
            <a:srgbClr val="FBAE40"/>
          </p15:clr>
        </p15:guide>
        <p15:guide id="2" pos="12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full width imag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560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Quote or big text slide blue">
    <p:bg>
      <p:bgPr>
        <a:solidFill>
          <a:srgbClr val="2EB1D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839200" y="6356354"/>
            <a:ext cx="2743200" cy="365125"/>
          </a:xfrm>
        </p:spPr>
        <p:txBody>
          <a:bodyPr/>
          <a:lstStyle/>
          <a:p>
            <a:fld id="{158F75CD-DD96-4041-83B6-538319699DB2}" type="slidenum">
              <a:rPr lang="en-US" smtClean="0"/>
              <a:t>‹#›</a:t>
            </a:fld>
            <a:endParaRPr lang="en-US"/>
          </a:p>
        </p:txBody>
      </p:sp>
      <p:sp>
        <p:nvSpPr>
          <p:cNvPr id="5" name="Text Placeholder 4"/>
          <p:cNvSpPr>
            <a:spLocks noGrp="1"/>
          </p:cNvSpPr>
          <p:nvPr>
            <p:ph type="body" sz="quarter" idx="13"/>
          </p:nvPr>
        </p:nvSpPr>
        <p:spPr>
          <a:xfrm>
            <a:off x="2032000" y="4139381"/>
            <a:ext cx="9550400" cy="1248594"/>
          </a:xfrm>
        </p:spPr>
        <p:txBody>
          <a:bodyPr>
            <a:normAutofit/>
          </a:bodyPr>
          <a:lstStyle>
            <a:lvl1pPr marL="0" indent="0">
              <a:buFontTx/>
              <a:buNone/>
              <a:defRPr sz="1800">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02" y="2510018"/>
            <a:ext cx="2200583" cy="955045"/>
          </a:xfrm>
          <a:prstGeom prst="rect">
            <a:avLst/>
          </a:prstGeom>
        </p:spPr>
      </p:pic>
      <p:sp>
        <p:nvSpPr>
          <p:cNvPr id="9" name="TextBox 8"/>
          <p:cNvSpPr txBox="1"/>
          <p:nvPr/>
        </p:nvSpPr>
        <p:spPr>
          <a:xfrm>
            <a:off x="2032001" y="5791200"/>
            <a:ext cx="9648723" cy="369332"/>
          </a:xfrm>
          <a:prstGeom prst="rect">
            <a:avLst/>
          </a:prstGeom>
          <a:noFill/>
        </p:spPr>
        <p:txBody>
          <a:bodyPr wrap="square" rtlCol="0">
            <a:spAutoFit/>
          </a:bodyPr>
          <a:lstStyle/>
          <a:p>
            <a:r>
              <a:rPr lang="en-US" sz="1800" dirty="0">
                <a:solidFill>
                  <a:schemeClr val="bg1"/>
                </a:solidFill>
                <a:latin typeface="+mj-lt"/>
              </a:rPr>
              <a:t>www.lisc.org</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02" y="2510018"/>
            <a:ext cx="2200583" cy="955045"/>
          </a:xfrm>
          <a:prstGeom prst="rect">
            <a:avLst/>
          </a:prstGeom>
        </p:spPr>
      </p:pic>
      <p:sp>
        <p:nvSpPr>
          <p:cNvPr id="10" name="TextBox 9"/>
          <p:cNvSpPr txBox="1"/>
          <p:nvPr userDrawn="1"/>
        </p:nvSpPr>
        <p:spPr>
          <a:xfrm>
            <a:off x="2032001" y="5791200"/>
            <a:ext cx="9648723" cy="369332"/>
          </a:xfrm>
          <a:prstGeom prst="rect">
            <a:avLst/>
          </a:prstGeom>
          <a:noFill/>
        </p:spPr>
        <p:txBody>
          <a:bodyPr wrap="square" rtlCol="0">
            <a:spAutoFit/>
          </a:bodyPr>
          <a:lstStyle/>
          <a:p>
            <a:r>
              <a:rPr lang="en-US" sz="1800" dirty="0">
                <a:solidFill>
                  <a:schemeClr val="bg1"/>
                </a:solidFill>
                <a:latin typeface="+mj-lt"/>
              </a:rPr>
              <a:t>www.lisc.org</a:t>
            </a:r>
          </a:p>
        </p:txBody>
      </p:sp>
    </p:spTree>
    <p:extLst>
      <p:ext uri="{BB962C8B-B14F-4D97-AF65-F5344CB8AC3E}">
        <p14:creationId xmlns:p14="http://schemas.microsoft.com/office/powerpoint/2010/main" val="1998852805"/>
      </p:ext>
    </p:extLst>
  </p:cSld>
  <p:clrMapOvr>
    <a:masterClrMapping/>
  </p:clrMapOvr>
  <p:extLst mod="1">
    <p:ext uri="{DCECCB84-F9BA-43D5-87BE-67443E8EF086}">
      <p15:sldGuideLst xmlns:p15="http://schemas.microsoft.com/office/powerpoint/2012/main">
        <p15:guide id="0" pos="7296" userDrawn="1">
          <p15:clr>
            <a:srgbClr val="FBAE40"/>
          </p15:clr>
        </p15:guide>
        <p15:guide id="1" orient="horz" pos="288" userDrawn="1">
          <p15:clr>
            <a:srgbClr val="FBAE40"/>
          </p15:clr>
        </p15:guide>
        <p15:guide id="2" pos="4416" userDrawn="1">
          <p15:clr>
            <a:srgbClr val="FBAE40"/>
          </p15:clr>
        </p15:guide>
        <p15:guide id="3" pos="4192" userDrawn="1">
          <p15:clr>
            <a:srgbClr val="FBAE40"/>
          </p15:clr>
        </p15:guide>
        <p15:guide id="4" pos="12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lumn 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1" y="457203"/>
            <a:ext cx="9550400" cy="1325563"/>
          </a:xfrm>
        </p:spPr>
        <p:txBody>
          <a:bodyPr/>
          <a:lstStyle>
            <a:lvl1pPr>
              <a:defRPr baseline="0">
                <a:solidFill>
                  <a:srgbClr val="2EB1D1"/>
                </a:solidFill>
                <a:latin typeface="Franklin Gothic Medium Cond" panose="020B0606030402020204" pitchFamily="34" charset="0"/>
              </a:defRPr>
            </a:lvl1pPr>
          </a:lstStyle>
          <a:p>
            <a:r>
              <a:rPr lang="en-US" dirty="0"/>
              <a:t>Two column text and image slide</a:t>
            </a:r>
          </a:p>
        </p:txBody>
      </p:sp>
      <p:sp>
        <p:nvSpPr>
          <p:cNvPr id="3" name="Content Placeholder 2"/>
          <p:cNvSpPr>
            <a:spLocks noGrp="1"/>
          </p:cNvSpPr>
          <p:nvPr>
            <p:ph idx="1" hasCustomPrompt="1"/>
          </p:nvPr>
        </p:nvSpPr>
        <p:spPr>
          <a:xfrm>
            <a:off x="2032000" y="1893888"/>
            <a:ext cx="4572000" cy="4351338"/>
          </a:xfrm>
        </p:spPr>
        <p:txBody>
          <a:bodyPr>
            <a:normAutofit/>
          </a:bodyPr>
          <a:lstStyle>
            <a:lvl1pPr marL="0" indent="0">
              <a:lnSpc>
                <a:spcPct val="100000"/>
              </a:lnSpc>
              <a:buNone/>
              <a:defRPr sz="2000" baseline="0">
                <a:solidFill>
                  <a:srgbClr val="011323"/>
                </a:solidFill>
              </a:defRPr>
            </a:lvl1pPr>
            <a:lvl2pPr>
              <a:defRPr>
                <a:solidFill>
                  <a:srgbClr val="011323"/>
                </a:solidFill>
              </a:defRPr>
            </a:lvl2pPr>
            <a:lvl3pPr marL="1143000" indent="-228600">
              <a:buFont typeface="Franklin Gothic Book" panose="020B05030201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Text or image</a:t>
            </a:r>
          </a:p>
        </p:txBody>
      </p:sp>
      <p:sp>
        <p:nvSpPr>
          <p:cNvPr id="6" name="Slide Number Placeholder 5"/>
          <p:cNvSpPr>
            <a:spLocks noGrp="1"/>
          </p:cNvSpPr>
          <p:nvPr>
            <p:ph type="sldNum" sz="quarter" idx="12"/>
          </p:nvPr>
        </p:nvSpPr>
        <p:spPr>
          <a:xfrm>
            <a:off x="8839200" y="6356354"/>
            <a:ext cx="2743200" cy="365125"/>
          </a:xfrm>
        </p:spPr>
        <p:txBody>
          <a:bodyPr/>
          <a:lstStyle/>
          <a:p>
            <a:fld id="{158F75CD-DD96-4041-83B6-538319699DB2}" type="slidenum">
              <a:rPr lang="en-US" smtClean="0"/>
              <a:t>‹#›</a:t>
            </a:fld>
            <a:endParaRPr lang="en-US"/>
          </a:p>
        </p:txBody>
      </p:sp>
      <p:sp>
        <p:nvSpPr>
          <p:cNvPr id="7" name="Content Placeholder 2"/>
          <p:cNvSpPr>
            <a:spLocks noGrp="1"/>
          </p:cNvSpPr>
          <p:nvPr>
            <p:ph idx="13" hasCustomPrompt="1"/>
          </p:nvPr>
        </p:nvSpPr>
        <p:spPr>
          <a:xfrm>
            <a:off x="7010400" y="1893891"/>
            <a:ext cx="4572000" cy="2019301"/>
          </a:xfrm>
        </p:spPr>
        <p:txBody>
          <a:bodyPr>
            <a:normAutofit/>
          </a:bodyPr>
          <a:lstStyle>
            <a:lvl1pPr marL="0" indent="0">
              <a:lnSpc>
                <a:spcPct val="100000"/>
              </a:lnSpc>
              <a:buNone/>
              <a:defRPr sz="2000">
                <a:solidFill>
                  <a:srgbClr val="011323"/>
                </a:solidFill>
              </a:defRPr>
            </a:lvl1pPr>
            <a:lvl2pPr>
              <a:defRPr>
                <a:solidFill>
                  <a:srgbClr val="011323"/>
                </a:solidFill>
              </a:defRPr>
            </a:lvl2pPr>
            <a:lvl3pPr marL="1143000" indent="-228600">
              <a:buFont typeface="Franklin Gothic Book" panose="020B05030201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Text or image</a:t>
            </a:r>
          </a:p>
        </p:txBody>
      </p:sp>
      <p:sp>
        <p:nvSpPr>
          <p:cNvPr id="8" name="Content Placeholder 2"/>
          <p:cNvSpPr>
            <a:spLocks noGrp="1"/>
          </p:cNvSpPr>
          <p:nvPr>
            <p:ph idx="14" hasCustomPrompt="1"/>
          </p:nvPr>
        </p:nvSpPr>
        <p:spPr>
          <a:xfrm>
            <a:off x="7010400" y="4225928"/>
            <a:ext cx="4572000" cy="2019301"/>
          </a:xfrm>
        </p:spPr>
        <p:txBody>
          <a:bodyPr>
            <a:normAutofit/>
          </a:bodyPr>
          <a:lstStyle>
            <a:lvl1pPr marL="0" indent="0">
              <a:lnSpc>
                <a:spcPct val="100000"/>
              </a:lnSpc>
              <a:buNone/>
              <a:defRPr sz="2000" baseline="0">
                <a:solidFill>
                  <a:srgbClr val="011323"/>
                </a:solidFill>
              </a:defRPr>
            </a:lvl1pPr>
            <a:lvl2pPr>
              <a:defRPr>
                <a:solidFill>
                  <a:srgbClr val="011323"/>
                </a:solidFill>
              </a:defRPr>
            </a:lvl2pPr>
            <a:lvl3pPr marL="1143000" indent="-228600">
              <a:buFont typeface="Franklin Gothic Book" panose="020B05030201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Text or image</a:t>
            </a:r>
          </a:p>
        </p:txBody>
      </p:sp>
    </p:spTree>
    <p:extLst>
      <p:ext uri="{BB962C8B-B14F-4D97-AF65-F5344CB8AC3E}">
        <p14:creationId xmlns:p14="http://schemas.microsoft.com/office/powerpoint/2010/main" val="861642480"/>
      </p:ext>
    </p:extLst>
  </p:cSld>
  <p:clrMapOvr>
    <a:masterClrMapping/>
  </p:clrMapOvr>
  <p:extLst mod="1">
    <p:ext uri="{DCECCB84-F9BA-43D5-87BE-67443E8EF086}">
      <p15:sldGuideLst xmlns:p15="http://schemas.microsoft.com/office/powerpoint/2012/main">
        <p15:guide id="1" pos="7296" userDrawn="1">
          <p15:clr>
            <a:srgbClr val="FBAE40"/>
          </p15:clr>
        </p15:guide>
        <p15:guide id="2" orient="horz" pos="288" userDrawn="1">
          <p15:clr>
            <a:srgbClr val="FBAE40"/>
          </p15:clr>
        </p15:guide>
        <p15:guide id="3" pos="4416" userDrawn="1">
          <p15:clr>
            <a:srgbClr val="FBAE40"/>
          </p15:clr>
        </p15:guide>
        <p15:guide id="4" pos="4160" userDrawn="1">
          <p15:clr>
            <a:srgbClr val="FBAE40"/>
          </p15:clr>
        </p15:guide>
        <p15:guide id="5" pos="12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ne column bulle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1" y="457203"/>
            <a:ext cx="9550400" cy="1325563"/>
          </a:xfrm>
        </p:spPr>
        <p:txBody>
          <a:bodyPr/>
          <a:lstStyle>
            <a:lvl1pPr>
              <a:defRPr baseline="0">
                <a:solidFill>
                  <a:srgbClr val="2EB1D1"/>
                </a:solidFill>
                <a:latin typeface="Franklin Gothic Medium Cond" panose="020B0606030402020204" pitchFamily="34" charset="0"/>
              </a:defRPr>
            </a:lvl1pPr>
          </a:lstStyle>
          <a:p>
            <a:r>
              <a:rPr lang="en-US" dirty="0"/>
              <a:t>One column bullet slide</a:t>
            </a:r>
          </a:p>
        </p:txBody>
      </p:sp>
      <p:sp>
        <p:nvSpPr>
          <p:cNvPr id="3" name="Content Placeholder 2"/>
          <p:cNvSpPr>
            <a:spLocks noGrp="1"/>
          </p:cNvSpPr>
          <p:nvPr>
            <p:ph idx="1"/>
          </p:nvPr>
        </p:nvSpPr>
        <p:spPr>
          <a:xfrm>
            <a:off x="2032002" y="1893888"/>
            <a:ext cx="9550399" cy="4351338"/>
          </a:xfrm>
        </p:spPr>
        <p:txBody>
          <a:bodyPr>
            <a:normAutofit/>
          </a:bodyPr>
          <a:lstStyle>
            <a:lvl1pPr marL="457200" indent="-457200">
              <a:lnSpc>
                <a:spcPct val="150000"/>
              </a:lnSpc>
              <a:spcBef>
                <a:spcPts val="0"/>
              </a:spcBef>
              <a:spcAft>
                <a:spcPts val="0"/>
              </a:spcAft>
              <a:buFont typeface="Arial" panose="020B0604020202020204" pitchFamily="34" charset="0"/>
              <a:buChar char="•"/>
              <a:defRPr sz="2800" baseline="0">
                <a:solidFill>
                  <a:srgbClr val="011323"/>
                </a:solidFill>
              </a:defRPr>
            </a:lvl1pPr>
            <a:lvl2pPr marL="685800" indent="-228600">
              <a:lnSpc>
                <a:spcPct val="150000"/>
              </a:lnSpc>
              <a:spcBef>
                <a:spcPts val="0"/>
              </a:spcBef>
              <a:buFont typeface="Franklin Gothic Book" panose="020B0503020102020204" pitchFamily="34" charset="0"/>
              <a:buChar char="–"/>
              <a:defRPr>
                <a:solidFill>
                  <a:srgbClr val="011323"/>
                </a:solidFill>
              </a:defRPr>
            </a:lvl2pPr>
            <a:lvl3pPr marL="960120" indent="-228600">
              <a:lnSpc>
                <a:spcPct val="150000"/>
              </a:lnSpc>
              <a:spcBef>
                <a:spcPts val="0"/>
              </a:spcBef>
              <a:buFont typeface="Arial" panose="020B06040202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Click to edit </a:t>
            </a:r>
          </a:p>
          <a:p>
            <a:pPr lvl="1"/>
            <a:r>
              <a:rPr lang="en-US" dirty="0"/>
              <a:t>Bullet level one</a:t>
            </a:r>
          </a:p>
          <a:p>
            <a:pPr lvl="2"/>
            <a:r>
              <a:rPr lang="en-US" dirty="0"/>
              <a:t>Bullet level two</a:t>
            </a:r>
          </a:p>
        </p:txBody>
      </p:sp>
      <p:sp>
        <p:nvSpPr>
          <p:cNvPr id="6" name="Slide Number Placeholder 5"/>
          <p:cNvSpPr>
            <a:spLocks noGrp="1"/>
          </p:cNvSpPr>
          <p:nvPr>
            <p:ph type="sldNum" sz="quarter" idx="12"/>
          </p:nvPr>
        </p:nvSpPr>
        <p:spPr>
          <a:xfrm>
            <a:off x="8839200" y="6356354"/>
            <a:ext cx="2743200" cy="365125"/>
          </a:xfrm>
        </p:spPr>
        <p:txBody>
          <a:bodyPr/>
          <a:lstStyle/>
          <a:p>
            <a:fld id="{158F75CD-DD96-4041-83B6-538319699DB2}" type="slidenum">
              <a:rPr lang="en-US" smtClean="0"/>
              <a:t>‹#›</a:t>
            </a:fld>
            <a:endParaRPr lang="en-US"/>
          </a:p>
        </p:txBody>
      </p:sp>
    </p:spTree>
    <p:extLst>
      <p:ext uri="{BB962C8B-B14F-4D97-AF65-F5344CB8AC3E}">
        <p14:creationId xmlns:p14="http://schemas.microsoft.com/office/powerpoint/2010/main" val="4003919229"/>
      </p:ext>
    </p:extLst>
  </p:cSld>
  <p:clrMapOvr>
    <a:masterClrMapping/>
  </p:clrMapOvr>
  <p:extLst mod="1">
    <p:ext uri="{DCECCB84-F9BA-43D5-87BE-67443E8EF086}">
      <p15:sldGuideLst xmlns:p15="http://schemas.microsoft.com/office/powerpoint/2012/main">
        <p15:guide id="1" pos="7296" userDrawn="1">
          <p15:clr>
            <a:srgbClr val="FBAE40"/>
          </p15:clr>
        </p15:guide>
        <p15:guide id="2" orient="horz" pos="288" userDrawn="1">
          <p15:clr>
            <a:srgbClr val="FBAE40"/>
          </p15:clr>
        </p15:guide>
        <p15:guide id="3" pos="4416" userDrawn="1">
          <p15:clr>
            <a:srgbClr val="FBAE40"/>
          </p15:clr>
        </p15:guide>
        <p15:guide id="4" pos="4192" userDrawn="1">
          <p15:clr>
            <a:srgbClr val="FBAE40"/>
          </p15:clr>
        </p15:guide>
        <p15:guide id="0" pos="12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ne column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1" y="457203"/>
            <a:ext cx="9550400" cy="1325563"/>
          </a:xfrm>
        </p:spPr>
        <p:txBody>
          <a:bodyPr/>
          <a:lstStyle>
            <a:lvl1pPr>
              <a:defRPr>
                <a:solidFill>
                  <a:srgbClr val="2EB1D1"/>
                </a:solidFill>
                <a:latin typeface="Franklin Gothic Medium Cond" panose="020B0606030402020204" pitchFamily="34" charset="0"/>
              </a:defRPr>
            </a:lvl1pPr>
          </a:lstStyle>
          <a:p>
            <a:r>
              <a:rPr lang="en-US" dirty="0"/>
              <a:t>One column text slide</a:t>
            </a:r>
          </a:p>
        </p:txBody>
      </p:sp>
      <p:sp>
        <p:nvSpPr>
          <p:cNvPr id="3" name="Content Placeholder 2"/>
          <p:cNvSpPr>
            <a:spLocks noGrp="1"/>
          </p:cNvSpPr>
          <p:nvPr>
            <p:ph idx="1" hasCustomPrompt="1"/>
          </p:nvPr>
        </p:nvSpPr>
        <p:spPr>
          <a:xfrm>
            <a:off x="2032002" y="1893888"/>
            <a:ext cx="9550399" cy="4351338"/>
          </a:xfrm>
        </p:spPr>
        <p:txBody>
          <a:bodyPr>
            <a:normAutofit/>
          </a:bodyPr>
          <a:lstStyle>
            <a:lvl1pPr marL="0" indent="0">
              <a:lnSpc>
                <a:spcPct val="100000"/>
              </a:lnSpc>
              <a:spcBef>
                <a:spcPts val="0"/>
              </a:spcBef>
              <a:spcAft>
                <a:spcPts val="0"/>
              </a:spcAft>
              <a:buFontTx/>
              <a:buNone/>
              <a:defRPr sz="2800">
                <a:solidFill>
                  <a:srgbClr val="011323"/>
                </a:solidFill>
                <a:latin typeface="+mn-lt"/>
              </a:defRPr>
            </a:lvl1pPr>
            <a:lvl2pPr marL="685800" indent="-228600">
              <a:lnSpc>
                <a:spcPct val="150000"/>
              </a:lnSpc>
              <a:spcBef>
                <a:spcPts val="0"/>
              </a:spcBef>
              <a:buFont typeface="Franklin Gothic Book" panose="020B0503020102020204" pitchFamily="34" charset="0"/>
              <a:buChar char="–"/>
              <a:defRPr>
                <a:solidFill>
                  <a:srgbClr val="011323"/>
                </a:solidFill>
              </a:defRPr>
            </a:lvl2pPr>
            <a:lvl3pPr marL="960120" indent="-228600">
              <a:lnSpc>
                <a:spcPct val="150000"/>
              </a:lnSpc>
              <a:spcBef>
                <a:spcPts val="0"/>
              </a:spcBef>
              <a:buFont typeface="Arial" panose="020B06040202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Click to edit text</a:t>
            </a:r>
          </a:p>
        </p:txBody>
      </p:sp>
      <p:sp>
        <p:nvSpPr>
          <p:cNvPr id="6" name="Slide Number Placeholder 5"/>
          <p:cNvSpPr>
            <a:spLocks noGrp="1"/>
          </p:cNvSpPr>
          <p:nvPr>
            <p:ph type="sldNum" sz="quarter" idx="12"/>
          </p:nvPr>
        </p:nvSpPr>
        <p:spPr>
          <a:xfrm>
            <a:off x="8839200" y="6356354"/>
            <a:ext cx="2743200" cy="365125"/>
          </a:xfrm>
        </p:spPr>
        <p:txBody>
          <a:bodyPr/>
          <a:lstStyle/>
          <a:p>
            <a:fld id="{158F75CD-DD96-4041-83B6-538319699DB2}" type="slidenum">
              <a:rPr lang="en-US" smtClean="0"/>
              <a:t>‹#›</a:t>
            </a:fld>
            <a:endParaRPr lang="en-US"/>
          </a:p>
        </p:txBody>
      </p:sp>
    </p:spTree>
    <p:extLst>
      <p:ext uri="{BB962C8B-B14F-4D97-AF65-F5344CB8AC3E}">
        <p14:creationId xmlns:p14="http://schemas.microsoft.com/office/powerpoint/2010/main" val="350236164"/>
      </p:ext>
    </p:extLst>
  </p:cSld>
  <p:clrMapOvr>
    <a:masterClrMapping/>
  </p:clrMapOvr>
  <p:extLst mod="1">
    <p:ext uri="{DCECCB84-F9BA-43D5-87BE-67443E8EF086}">
      <p15:sldGuideLst xmlns:p15="http://schemas.microsoft.com/office/powerpoint/2012/main">
        <p15:guide id="1" pos="7296" userDrawn="1">
          <p15:clr>
            <a:srgbClr val="FBAE40"/>
          </p15:clr>
        </p15:guide>
        <p15:guide id="2" orient="horz" pos="288" userDrawn="1">
          <p15:clr>
            <a:srgbClr val="FBAE40"/>
          </p15:clr>
        </p15:guide>
        <p15:guide id="3" pos="4416" userDrawn="1">
          <p15:clr>
            <a:srgbClr val="FBAE40"/>
          </p15:clr>
        </p15:guide>
        <p15:guide id="4" pos="4192" userDrawn="1">
          <p15:clr>
            <a:srgbClr val="FBAE40"/>
          </p15:clr>
        </p15:guide>
        <p15:guide id="5" pos="12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ne column text slide blue">
    <p:bg>
      <p:bgPr>
        <a:solidFill>
          <a:srgbClr val="2EB1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1" y="457203"/>
            <a:ext cx="9550400" cy="1325563"/>
          </a:xfrm>
        </p:spPr>
        <p:txBody>
          <a:bodyPr/>
          <a:lstStyle>
            <a:lvl1pPr>
              <a:defRPr>
                <a:solidFill>
                  <a:schemeClr val="bg1"/>
                </a:solidFill>
                <a:latin typeface="Franklin Gothic Medium Cond" panose="020B0606030402020204" pitchFamily="34" charset="0"/>
              </a:defRPr>
            </a:lvl1pPr>
          </a:lstStyle>
          <a:p>
            <a:r>
              <a:rPr lang="en-US" dirty="0"/>
              <a:t>One column text blue</a:t>
            </a:r>
          </a:p>
        </p:txBody>
      </p:sp>
      <p:sp>
        <p:nvSpPr>
          <p:cNvPr id="3" name="Content Placeholder 2"/>
          <p:cNvSpPr>
            <a:spLocks noGrp="1"/>
          </p:cNvSpPr>
          <p:nvPr>
            <p:ph idx="1" hasCustomPrompt="1"/>
          </p:nvPr>
        </p:nvSpPr>
        <p:spPr>
          <a:xfrm>
            <a:off x="2032002" y="1893888"/>
            <a:ext cx="9550399" cy="4351338"/>
          </a:xfrm>
        </p:spPr>
        <p:txBody>
          <a:bodyPr>
            <a:normAutofit/>
          </a:bodyPr>
          <a:lstStyle>
            <a:lvl1pPr marL="0" indent="0">
              <a:lnSpc>
                <a:spcPct val="200000"/>
              </a:lnSpc>
              <a:spcBef>
                <a:spcPts val="0"/>
              </a:spcBef>
              <a:spcAft>
                <a:spcPts val="0"/>
              </a:spcAft>
              <a:buFontTx/>
              <a:buNone/>
              <a:defRPr sz="2800">
                <a:solidFill>
                  <a:schemeClr val="bg1"/>
                </a:solidFill>
                <a:latin typeface="+mn-lt"/>
              </a:defRPr>
            </a:lvl1pPr>
            <a:lvl2pPr marL="685800" indent="-228600">
              <a:lnSpc>
                <a:spcPct val="150000"/>
              </a:lnSpc>
              <a:spcBef>
                <a:spcPts val="0"/>
              </a:spcBef>
              <a:buFont typeface="Franklin Gothic Book" panose="020B0503020102020204" pitchFamily="34" charset="0"/>
              <a:buChar char="–"/>
              <a:defRPr>
                <a:solidFill>
                  <a:srgbClr val="011323"/>
                </a:solidFill>
              </a:defRPr>
            </a:lvl2pPr>
            <a:lvl3pPr marL="960120" indent="-228600">
              <a:lnSpc>
                <a:spcPct val="150000"/>
              </a:lnSpc>
              <a:spcBef>
                <a:spcPts val="0"/>
              </a:spcBef>
              <a:buFont typeface="Arial" panose="020B06040202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Click to edit text</a:t>
            </a:r>
          </a:p>
        </p:txBody>
      </p:sp>
      <p:sp>
        <p:nvSpPr>
          <p:cNvPr id="6" name="Slide Number Placeholder 5"/>
          <p:cNvSpPr>
            <a:spLocks noGrp="1"/>
          </p:cNvSpPr>
          <p:nvPr>
            <p:ph type="sldNum" sz="quarter" idx="12"/>
          </p:nvPr>
        </p:nvSpPr>
        <p:spPr>
          <a:xfrm>
            <a:off x="8839200" y="6356354"/>
            <a:ext cx="2743200" cy="365125"/>
          </a:xfrm>
        </p:spPr>
        <p:txBody>
          <a:bodyPr/>
          <a:lstStyle/>
          <a:p>
            <a:fld id="{158F75CD-DD96-4041-83B6-538319699DB2}" type="slidenum">
              <a:rPr lang="en-US" smtClean="0"/>
              <a:t>‹#›</a:t>
            </a:fld>
            <a:endParaRPr lang="en-US"/>
          </a:p>
        </p:txBody>
      </p:sp>
    </p:spTree>
    <p:extLst>
      <p:ext uri="{BB962C8B-B14F-4D97-AF65-F5344CB8AC3E}">
        <p14:creationId xmlns:p14="http://schemas.microsoft.com/office/powerpoint/2010/main" val="1633068936"/>
      </p:ext>
    </p:extLst>
  </p:cSld>
  <p:clrMapOvr>
    <a:masterClrMapping/>
  </p:clrMapOvr>
  <p:extLst mod="1">
    <p:ext uri="{DCECCB84-F9BA-43D5-87BE-67443E8EF086}">
      <p15:sldGuideLst xmlns:p15="http://schemas.microsoft.com/office/powerpoint/2012/main">
        <p15:guide id="1" pos="7296" userDrawn="1">
          <p15:clr>
            <a:srgbClr val="FBAE40"/>
          </p15:clr>
        </p15:guide>
        <p15:guide id="2" orient="horz" pos="288" userDrawn="1">
          <p15:clr>
            <a:srgbClr val="FBAE40"/>
          </p15:clr>
        </p15:guide>
        <p15:guide id="3" pos="4416" userDrawn="1">
          <p15:clr>
            <a:srgbClr val="FBAE40"/>
          </p15:clr>
        </p15:guide>
        <p15:guide id="4" pos="4192" userDrawn="1">
          <p15:clr>
            <a:srgbClr val="FBAE40"/>
          </p15:clr>
        </p15:guide>
        <p15:guide id="5" pos="12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Quote or big text slide blue">
    <p:bg>
      <p:bgPr>
        <a:solidFill>
          <a:srgbClr val="2EB1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1" y="457200"/>
            <a:ext cx="9550400" cy="5788026"/>
          </a:xfrm>
        </p:spPr>
        <p:txBody>
          <a:bodyPr/>
          <a:lstStyle>
            <a:lvl1pPr>
              <a:defRPr>
                <a:solidFill>
                  <a:schemeClr val="bg1"/>
                </a:solidFill>
                <a:latin typeface="+mj-lt"/>
              </a:defRPr>
            </a:lvl1pPr>
          </a:lstStyle>
          <a:p>
            <a:r>
              <a:rPr lang="en-US" dirty="0"/>
              <a:t>Quote or big text slide</a:t>
            </a:r>
          </a:p>
        </p:txBody>
      </p:sp>
      <p:sp>
        <p:nvSpPr>
          <p:cNvPr id="6" name="Slide Number Placeholder 5"/>
          <p:cNvSpPr>
            <a:spLocks noGrp="1"/>
          </p:cNvSpPr>
          <p:nvPr>
            <p:ph type="sldNum" sz="quarter" idx="12"/>
          </p:nvPr>
        </p:nvSpPr>
        <p:spPr>
          <a:xfrm>
            <a:off x="8839200" y="6356354"/>
            <a:ext cx="2743200" cy="365125"/>
          </a:xfrm>
        </p:spPr>
        <p:txBody>
          <a:bodyPr/>
          <a:lstStyle/>
          <a:p>
            <a:fld id="{158F75CD-DD96-4041-83B6-538319699DB2}" type="slidenum">
              <a:rPr lang="en-US" smtClean="0"/>
              <a:t>‹#›</a:t>
            </a:fld>
            <a:endParaRPr lang="en-US"/>
          </a:p>
        </p:txBody>
      </p:sp>
    </p:spTree>
    <p:extLst>
      <p:ext uri="{BB962C8B-B14F-4D97-AF65-F5344CB8AC3E}">
        <p14:creationId xmlns:p14="http://schemas.microsoft.com/office/powerpoint/2010/main" val="794812800"/>
      </p:ext>
    </p:extLst>
  </p:cSld>
  <p:clrMapOvr>
    <a:masterClrMapping/>
  </p:clrMapOvr>
  <p:extLst mod="1">
    <p:ext uri="{DCECCB84-F9BA-43D5-87BE-67443E8EF086}">
      <p15:sldGuideLst xmlns:p15="http://schemas.microsoft.com/office/powerpoint/2012/main">
        <p15:guide id="1" pos="7296" userDrawn="1">
          <p15:clr>
            <a:srgbClr val="FBAE40"/>
          </p15:clr>
        </p15:guide>
        <p15:guide id="2" orient="horz" pos="288" userDrawn="1">
          <p15:clr>
            <a:srgbClr val="FBAE40"/>
          </p15:clr>
        </p15:guide>
        <p15:guide id="3" pos="4416" userDrawn="1">
          <p15:clr>
            <a:srgbClr val="FBAE40"/>
          </p15:clr>
        </p15:guide>
        <p15:guide id="4" pos="4192" userDrawn="1">
          <p15:clr>
            <a:srgbClr val="FBAE40"/>
          </p15:clr>
        </p15:guide>
        <p15:guide id="5" pos="12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wo Column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1" y="457203"/>
            <a:ext cx="9550400" cy="1325563"/>
          </a:xfrm>
        </p:spPr>
        <p:txBody>
          <a:bodyPr/>
          <a:lstStyle>
            <a:lvl1pPr>
              <a:defRPr b="0">
                <a:solidFill>
                  <a:srgbClr val="2EB1D1"/>
                </a:solidFill>
                <a:latin typeface="Franklin Gothic Medium Cond" panose="020B0606030402020204" pitchFamily="34" charset="0"/>
              </a:defRPr>
            </a:lvl1pPr>
          </a:lstStyle>
          <a:p>
            <a:r>
              <a:rPr lang="en-US" dirty="0"/>
              <a:t>Two column text slide</a:t>
            </a:r>
          </a:p>
        </p:txBody>
      </p:sp>
      <p:sp>
        <p:nvSpPr>
          <p:cNvPr id="3" name="Content Placeholder 2"/>
          <p:cNvSpPr>
            <a:spLocks noGrp="1"/>
          </p:cNvSpPr>
          <p:nvPr>
            <p:ph idx="1" hasCustomPrompt="1"/>
          </p:nvPr>
        </p:nvSpPr>
        <p:spPr>
          <a:xfrm>
            <a:off x="2032000" y="1893888"/>
            <a:ext cx="4572000" cy="4351338"/>
          </a:xfrm>
        </p:spPr>
        <p:txBody>
          <a:bodyPr>
            <a:normAutofit/>
          </a:bodyPr>
          <a:lstStyle>
            <a:lvl1pPr marL="0" indent="0">
              <a:lnSpc>
                <a:spcPct val="100000"/>
              </a:lnSpc>
              <a:buNone/>
              <a:defRPr sz="2000">
                <a:solidFill>
                  <a:srgbClr val="011323"/>
                </a:solidFill>
              </a:defRPr>
            </a:lvl1pPr>
            <a:lvl2pPr>
              <a:defRPr>
                <a:solidFill>
                  <a:srgbClr val="011323"/>
                </a:solidFill>
              </a:defRPr>
            </a:lvl2pPr>
            <a:lvl3pPr marL="1143000" indent="-228600">
              <a:buFont typeface="Franklin Gothic Book" panose="020B05030201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Click to edit text</a:t>
            </a:r>
          </a:p>
        </p:txBody>
      </p:sp>
      <p:sp>
        <p:nvSpPr>
          <p:cNvPr id="6" name="Slide Number Placeholder 5"/>
          <p:cNvSpPr>
            <a:spLocks noGrp="1"/>
          </p:cNvSpPr>
          <p:nvPr>
            <p:ph type="sldNum" sz="quarter" idx="12"/>
          </p:nvPr>
        </p:nvSpPr>
        <p:spPr>
          <a:xfrm>
            <a:off x="8839200" y="6356354"/>
            <a:ext cx="2743200" cy="365125"/>
          </a:xfrm>
        </p:spPr>
        <p:txBody>
          <a:bodyPr/>
          <a:lstStyle/>
          <a:p>
            <a:fld id="{158F75CD-DD96-4041-83B6-538319699DB2}" type="slidenum">
              <a:rPr lang="en-US" smtClean="0"/>
              <a:t>‹#›</a:t>
            </a:fld>
            <a:endParaRPr lang="en-US"/>
          </a:p>
        </p:txBody>
      </p:sp>
      <p:sp>
        <p:nvSpPr>
          <p:cNvPr id="7" name="Content Placeholder 2"/>
          <p:cNvSpPr>
            <a:spLocks noGrp="1"/>
          </p:cNvSpPr>
          <p:nvPr>
            <p:ph idx="13" hasCustomPrompt="1"/>
          </p:nvPr>
        </p:nvSpPr>
        <p:spPr>
          <a:xfrm>
            <a:off x="7010400" y="1893888"/>
            <a:ext cx="4572000" cy="4351338"/>
          </a:xfrm>
        </p:spPr>
        <p:txBody>
          <a:bodyPr>
            <a:normAutofit/>
          </a:bodyPr>
          <a:lstStyle>
            <a:lvl1pPr marL="0" indent="0">
              <a:lnSpc>
                <a:spcPct val="100000"/>
              </a:lnSpc>
              <a:buNone/>
              <a:defRPr sz="2000" baseline="0">
                <a:solidFill>
                  <a:srgbClr val="011323"/>
                </a:solidFill>
              </a:defRPr>
            </a:lvl1pPr>
            <a:lvl2pPr>
              <a:defRPr>
                <a:solidFill>
                  <a:srgbClr val="011323"/>
                </a:solidFill>
              </a:defRPr>
            </a:lvl2pPr>
            <a:lvl3pPr marL="1143000" indent="-228600">
              <a:buFont typeface="Franklin Gothic Book" panose="020B05030201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Click to edit text</a:t>
            </a:r>
          </a:p>
        </p:txBody>
      </p:sp>
    </p:spTree>
    <p:extLst>
      <p:ext uri="{BB962C8B-B14F-4D97-AF65-F5344CB8AC3E}">
        <p14:creationId xmlns:p14="http://schemas.microsoft.com/office/powerpoint/2010/main" val="2544404517"/>
      </p:ext>
    </p:extLst>
  </p:cSld>
  <p:clrMapOvr>
    <a:masterClrMapping/>
  </p:clrMapOvr>
  <p:extLst mod="1">
    <p:ext uri="{DCECCB84-F9BA-43D5-87BE-67443E8EF086}">
      <p15:sldGuideLst xmlns:p15="http://schemas.microsoft.com/office/powerpoint/2012/main">
        <p15:guide id="0" pos="7296" userDrawn="1">
          <p15:clr>
            <a:srgbClr val="FBAE40"/>
          </p15:clr>
        </p15:guide>
        <p15:guide id="1" orient="horz" pos="288" userDrawn="1">
          <p15:clr>
            <a:srgbClr val="FBAE40"/>
          </p15:clr>
        </p15:guide>
        <p15:guide id="2" pos="4416" userDrawn="1">
          <p15:clr>
            <a:srgbClr val="FBAE40"/>
          </p15:clr>
        </p15:guide>
        <p15:guide id="3" pos="4160" userDrawn="1">
          <p15:clr>
            <a:srgbClr val="FBAE40"/>
          </p15:clr>
        </p15:guide>
        <p15:guide id="4" pos="12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ote or big text slide yellow">
    <p:bg>
      <p:bgPr>
        <a:solidFill>
          <a:srgbClr val="F4C94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1" y="457200"/>
            <a:ext cx="9550400" cy="5788026"/>
          </a:xfrm>
        </p:spPr>
        <p:txBody>
          <a:bodyPr/>
          <a:lstStyle>
            <a:lvl1pPr>
              <a:defRPr>
                <a:solidFill>
                  <a:schemeClr val="bg1"/>
                </a:solidFill>
                <a:latin typeface="+mj-lt"/>
              </a:defRPr>
            </a:lvl1pPr>
          </a:lstStyle>
          <a:p>
            <a:r>
              <a:rPr lang="en-US" dirty="0"/>
              <a:t>Quote or big text slide</a:t>
            </a:r>
          </a:p>
        </p:txBody>
      </p:sp>
      <p:sp>
        <p:nvSpPr>
          <p:cNvPr id="6" name="Slide Number Placeholder 5"/>
          <p:cNvSpPr>
            <a:spLocks noGrp="1"/>
          </p:cNvSpPr>
          <p:nvPr>
            <p:ph type="sldNum" sz="quarter" idx="12"/>
          </p:nvPr>
        </p:nvSpPr>
        <p:spPr>
          <a:xfrm>
            <a:off x="8839200" y="6356354"/>
            <a:ext cx="2743200" cy="365125"/>
          </a:xfrm>
        </p:spPr>
        <p:txBody>
          <a:bodyPr/>
          <a:lstStyle/>
          <a:p>
            <a:fld id="{158F75CD-DD96-4041-83B6-538319699DB2}" type="slidenum">
              <a:rPr lang="en-US" smtClean="0"/>
              <a:t>‹#›</a:t>
            </a:fld>
            <a:endParaRPr lang="en-US"/>
          </a:p>
        </p:txBody>
      </p:sp>
    </p:spTree>
    <p:extLst>
      <p:ext uri="{BB962C8B-B14F-4D97-AF65-F5344CB8AC3E}">
        <p14:creationId xmlns:p14="http://schemas.microsoft.com/office/powerpoint/2010/main" val="798650484"/>
      </p:ext>
    </p:extLst>
  </p:cSld>
  <p:clrMapOvr>
    <a:masterClrMapping/>
  </p:clrMapOvr>
  <p:extLst mod="1">
    <p:ext uri="{DCECCB84-F9BA-43D5-87BE-67443E8EF086}">
      <p15:sldGuideLst xmlns:p15="http://schemas.microsoft.com/office/powerpoint/2012/main">
        <p15:guide id="1" pos="7296" userDrawn="1">
          <p15:clr>
            <a:srgbClr val="FBAE40"/>
          </p15:clr>
        </p15:guide>
        <p15:guide id="2" orient="horz" pos="288" userDrawn="1">
          <p15:clr>
            <a:srgbClr val="FBAE40"/>
          </p15:clr>
        </p15:guide>
        <p15:guide id="3" pos="4416" userDrawn="1">
          <p15:clr>
            <a:srgbClr val="FBAE40"/>
          </p15:clr>
        </p15:guide>
        <p15:guide id="4" pos="4192" userDrawn="1">
          <p15:clr>
            <a:srgbClr val="FBAE40"/>
          </p15:clr>
        </p15:guide>
        <p15:guide id="5" pos="12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Image with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825752" y="6356354"/>
            <a:ext cx="2743200" cy="365125"/>
          </a:xfrm>
        </p:spPr>
        <p:txBody>
          <a:bodyPr/>
          <a:lstStyle>
            <a:lvl1pPr>
              <a:defRPr>
                <a:solidFill>
                  <a:srgbClr val="011323"/>
                </a:solidFill>
              </a:defRPr>
            </a:lvl1pPr>
          </a:lstStyle>
          <a:p>
            <a:fld id="{158F75CD-DD96-4041-83B6-538319699DB2}"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02" y="2057400"/>
            <a:ext cx="9560849" cy="2366682"/>
          </a:xfrm>
          <a:prstGeom prst="rect">
            <a:avLst/>
          </a:prstGeom>
        </p:spPr>
      </p:pic>
      <p:sp>
        <p:nvSpPr>
          <p:cNvPr id="7" name="Title 1"/>
          <p:cNvSpPr txBox="1">
            <a:spLocks/>
          </p:cNvSpPr>
          <p:nvPr userDrawn="1"/>
        </p:nvSpPr>
        <p:spPr>
          <a:xfrm>
            <a:off x="1380569" y="3795668"/>
            <a:ext cx="651433" cy="244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rgbClr val="011323"/>
                </a:solidFill>
                <a:latin typeface="+mn-lt"/>
                <a:ea typeface="+mj-ea"/>
                <a:cs typeface="+mj-cs"/>
              </a:defRPr>
            </a:lvl1pPr>
          </a:lstStyle>
          <a:p>
            <a:r>
              <a:rPr lang="en-US" sz="1000" dirty="0"/>
              <a:t>50</a:t>
            </a:r>
          </a:p>
        </p:txBody>
      </p:sp>
      <p:sp>
        <p:nvSpPr>
          <p:cNvPr id="13" name="Title 1"/>
          <p:cNvSpPr txBox="1">
            <a:spLocks/>
          </p:cNvSpPr>
          <p:nvPr userDrawn="1"/>
        </p:nvSpPr>
        <p:spPr>
          <a:xfrm>
            <a:off x="1380569" y="3438083"/>
            <a:ext cx="651433" cy="244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rgbClr val="011323"/>
                </a:solidFill>
                <a:latin typeface="+mn-lt"/>
                <a:ea typeface="+mj-ea"/>
                <a:cs typeface="+mj-cs"/>
              </a:defRPr>
            </a:lvl1pPr>
          </a:lstStyle>
          <a:p>
            <a:r>
              <a:rPr lang="en-US" sz="1000" dirty="0"/>
              <a:t>100</a:t>
            </a:r>
          </a:p>
        </p:txBody>
      </p:sp>
      <p:sp>
        <p:nvSpPr>
          <p:cNvPr id="14" name="Title 1"/>
          <p:cNvSpPr txBox="1">
            <a:spLocks/>
          </p:cNvSpPr>
          <p:nvPr userDrawn="1"/>
        </p:nvSpPr>
        <p:spPr>
          <a:xfrm>
            <a:off x="1380569" y="3080504"/>
            <a:ext cx="651433" cy="244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rgbClr val="011323"/>
                </a:solidFill>
                <a:latin typeface="+mn-lt"/>
                <a:ea typeface="+mj-ea"/>
                <a:cs typeface="+mj-cs"/>
              </a:defRPr>
            </a:lvl1pPr>
          </a:lstStyle>
          <a:p>
            <a:r>
              <a:rPr lang="en-US" sz="1000" dirty="0"/>
              <a:t>150</a:t>
            </a:r>
          </a:p>
        </p:txBody>
      </p:sp>
      <p:sp>
        <p:nvSpPr>
          <p:cNvPr id="15" name="Title 1"/>
          <p:cNvSpPr txBox="1">
            <a:spLocks/>
          </p:cNvSpPr>
          <p:nvPr userDrawn="1"/>
        </p:nvSpPr>
        <p:spPr>
          <a:xfrm>
            <a:off x="1356670" y="2724047"/>
            <a:ext cx="651433" cy="244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rgbClr val="011323"/>
                </a:solidFill>
                <a:latin typeface="+mn-lt"/>
                <a:ea typeface="+mj-ea"/>
                <a:cs typeface="+mj-cs"/>
              </a:defRPr>
            </a:lvl1pPr>
          </a:lstStyle>
          <a:p>
            <a:r>
              <a:rPr lang="en-US" sz="1000" dirty="0"/>
              <a:t>200</a:t>
            </a:r>
          </a:p>
        </p:txBody>
      </p:sp>
      <p:sp>
        <p:nvSpPr>
          <p:cNvPr id="16" name="Title 1"/>
          <p:cNvSpPr txBox="1">
            <a:spLocks/>
          </p:cNvSpPr>
          <p:nvPr userDrawn="1"/>
        </p:nvSpPr>
        <p:spPr>
          <a:xfrm>
            <a:off x="1356669" y="2360756"/>
            <a:ext cx="651433" cy="244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rgbClr val="011323"/>
                </a:solidFill>
                <a:latin typeface="+mn-lt"/>
                <a:ea typeface="+mj-ea"/>
                <a:cs typeface="+mj-cs"/>
              </a:defRPr>
            </a:lvl1pPr>
          </a:lstStyle>
          <a:p>
            <a:r>
              <a:rPr lang="en-US" sz="1000" dirty="0"/>
              <a:t>250</a:t>
            </a:r>
          </a:p>
        </p:txBody>
      </p:sp>
      <p:sp>
        <p:nvSpPr>
          <p:cNvPr id="17" name="Title 1"/>
          <p:cNvSpPr txBox="1">
            <a:spLocks/>
          </p:cNvSpPr>
          <p:nvPr userDrawn="1"/>
        </p:nvSpPr>
        <p:spPr>
          <a:xfrm>
            <a:off x="1356669" y="1997465"/>
            <a:ext cx="651433" cy="244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rgbClr val="011323"/>
                </a:solidFill>
                <a:latin typeface="+mn-lt"/>
                <a:ea typeface="+mj-ea"/>
                <a:cs typeface="+mj-cs"/>
              </a:defRPr>
            </a:lvl1pPr>
          </a:lstStyle>
          <a:p>
            <a:r>
              <a:rPr lang="en-US" sz="1000" dirty="0"/>
              <a:t>300</a:t>
            </a:r>
          </a:p>
        </p:txBody>
      </p:sp>
      <p:sp>
        <p:nvSpPr>
          <p:cNvPr id="18" name="Title 1"/>
          <p:cNvSpPr txBox="1">
            <a:spLocks/>
          </p:cNvSpPr>
          <p:nvPr userDrawn="1"/>
        </p:nvSpPr>
        <p:spPr>
          <a:xfrm>
            <a:off x="2043964" y="4424085"/>
            <a:ext cx="651433" cy="244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rgbClr val="011323"/>
                </a:solidFill>
                <a:latin typeface="+mn-lt"/>
                <a:ea typeface="+mj-ea"/>
                <a:cs typeface="+mj-cs"/>
              </a:defRPr>
            </a:lvl1pPr>
          </a:lstStyle>
          <a:p>
            <a:r>
              <a:rPr lang="en-US" sz="1000" dirty="0"/>
              <a:t>’80</a:t>
            </a:r>
          </a:p>
        </p:txBody>
      </p:sp>
      <p:sp>
        <p:nvSpPr>
          <p:cNvPr id="19" name="Title 1"/>
          <p:cNvSpPr txBox="1">
            <a:spLocks/>
          </p:cNvSpPr>
          <p:nvPr userDrawn="1"/>
        </p:nvSpPr>
        <p:spPr>
          <a:xfrm>
            <a:off x="4589938" y="4426393"/>
            <a:ext cx="651433" cy="244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rgbClr val="011323"/>
                </a:solidFill>
                <a:latin typeface="+mn-lt"/>
                <a:ea typeface="+mj-ea"/>
                <a:cs typeface="+mj-cs"/>
              </a:defRPr>
            </a:lvl1pPr>
          </a:lstStyle>
          <a:p>
            <a:r>
              <a:rPr lang="en-US" sz="1000" dirty="0"/>
              <a:t>’90</a:t>
            </a:r>
          </a:p>
        </p:txBody>
      </p:sp>
      <p:sp>
        <p:nvSpPr>
          <p:cNvPr id="20" name="Title 1"/>
          <p:cNvSpPr txBox="1">
            <a:spLocks/>
          </p:cNvSpPr>
          <p:nvPr userDrawn="1"/>
        </p:nvSpPr>
        <p:spPr>
          <a:xfrm>
            <a:off x="7126940" y="4424085"/>
            <a:ext cx="651433" cy="244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rgbClr val="011323"/>
                </a:solidFill>
                <a:latin typeface="+mn-lt"/>
                <a:ea typeface="+mj-ea"/>
                <a:cs typeface="+mj-cs"/>
              </a:defRPr>
            </a:lvl1pPr>
          </a:lstStyle>
          <a:p>
            <a:r>
              <a:rPr lang="en-US" sz="1000" dirty="0"/>
              <a:t>’00</a:t>
            </a:r>
          </a:p>
        </p:txBody>
      </p:sp>
      <p:sp>
        <p:nvSpPr>
          <p:cNvPr id="21" name="Title 1"/>
          <p:cNvSpPr txBox="1">
            <a:spLocks/>
          </p:cNvSpPr>
          <p:nvPr userDrawn="1"/>
        </p:nvSpPr>
        <p:spPr>
          <a:xfrm>
            <a:off x="9646768" y="4424085"/>
            <a:ext cx="651433" cy="244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rgbClr val="011323"/>
                </a:solidFill>
                <a:latin typeface="+mn-lt"/>
                <a:ea typeface="+mj-ea"/>
                <a:cs typeface="+mj-cs"/>
              </a:defRPr>
            </a:lvl1pPr>
          </a:lstStyle>
          <a:p>
            <a:r>
              <a:rPr lang="en-US" sz="1000" dirty="0"/>
              <a:t>’10</a:t>
            </a:r>
          </a:p>
        </p:txBody>
      </p:sp>
      <p:sp>
        <p:nvSpPr>
          <p:cNvPr id="22" name="Title 1"/>
          <p:cNvSpPr txBox="1">
            <a:spLocks/>
          </p:cNvSpPr>
          <p:nvPr userDrawn="1"/>
        </p:nvSpPr>
        <p:spPr>
          <a:xfrm>
            <a:off x="11132672" y="4424085"/>
            <a:ext cx="651433" cy="244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rgbClr val="011323"/>
                </a:solidFill>
                <a:latin typeface="+mn-lt"/>
                <a:ea typeface="+mj-ea"/>
                <a:cs typeface="+mj-cs"/>
              </a:defRPr>
            </a:lvl1pPr>
          </a:lstStyle>
          <a:p>
            <a:r>
              <a:rPr lang="en-US" sz="1000" dirty="0"/>
              <a:t>’16</a:t>
            </a:r>
          </a:p>
        </p:txBody>
      </p:sp>
      <p:sp>
        <p:nvSpPr>
          <p:cNvPr id="25" name="Title 1"/>
          <p:cNvSpPr txBox="1">
            <a:spLocks/>
          </p:cNvSpPr>
          <p:nvPr userDrawn="1"/>
        </p:nvSpPr>
        <p:spPr>
          <a:xfrm>
            <a:off x="2032001" y="985951"/>
            <a:ext cx="9550400" cy="7800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kern="1200">
                <a:solidFill>
                  <a:srgbClr val="011323"/>
                </a:solidFill>
                <a:latin typeface="+mn-lt"/>
                <a:ea typeface="+mj-ea"/>
                <a:cs typeface="+mj-cs"/>
              </a:defRPr>
            </a:lvl1pPr>
          </a:lstStyle>
          <a:p>
            <a:r>
              <a:rPr lang="en-US" sz="1200" dirty="0"/>
              <a:t>In millions</a:t>
            </a:r>
          </a:p>
        </p:txBody>
      </p:sp>
      <p:sp>
        <p:nvSpPr>
          <p:cNvPr id="27" name="Title 1"/>
          <p:cNvSpPr txBox="1">
            <a:spLocks/>
          </p:cNvSpPr>
          <p:nvPr userDrawn="1"/>
        </p:nvSpPr>
        <p:spPr>
          <a:xfrm>
            <a:off x="2043961" y="5463100"/>
            <a:ext cx="9550400" cy="7800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kern="1200">
                <a:solidFill>
                  <a:srgbClr val="011323"/>
                </a:solidFill>
                <a:latin typeface="+mn-lt"/>
                <a:ea typeface="+mj-ea"/>
                <a:cs typeface="+mj-cs"/>
              </a:defRPr>
            </a:lvl1pPr>
          </a:lstStyle>
          <a:p>
            <a:r>
              <a:rPr lang="en-US" sz="1800" dirty="0"/>
              <a:t>$279.3 million total net assets in 2016</a:t>
            </a:r>
          </a:p>
        </p:txBody>
      </p:sp>
      <p:sp>
        <p:nvSpPr>
          <p:cNvPr id="28" name="Title 1"/>
          <p:cNvSpPr txBox="1">
            <a:spLocks/>
          </p:cNvSpPr>
          <p:nvPr userDrawn="1"/>
        </p:nvSpPr>
        <p:spPr>
          <a:xfrm>
            <a:off x="2043961" y="470647"/>
            <a:ext cx="9550400" cy="7836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kern="1200">
                <a:solidFill>
                  <a:srgbClr val="011323"/>
                </a:solidFill>
                <a:latin typeface="+mn-lt"/>
                <a:ea typeface="+mj-ea"/>
                <a:cs typeface="+mj-cs"/>
              </a:defRPr>
            </a:lvl1pPr>
          </a:lstStyle>
          <a:p>
            <a:pPr lvl="0"/>
            <a:r>
              <a:rPr lang="en-US" sz="2400" dirty="0">
                <a:solidFill>
                  <a:srgbClr val="2EB1D1"/>
                </a:solidFill>
                <a:latin typeface="Franklin Gothic Medium Cond" panose="020B0606030402020204" pitchFamily="34" charset="0"/>
              </a:rPr>
              <a:t>Total Net Assets, 1980-2016</a:t>
            </a:r>
          </a:p>
        </p:txBody>
      </p:sp>
    </p:spTree>
    <p:extLst>
      <p:ext uri="{BB962C8B-B14F-4D97-AF65-F5344CB8AC3E}">
        <p14:creationId xmlns:p14="http://schemas.microsoft.com/office/powerpoint/2010/main" val="2979686579"/>
      </p:ext>
    </p:extLst>
  </p:cSld>
  <p:clrMapOvr>
    <a:masterClrMapping/>
  </p:clrMapOvr>
  <p:extLst mod="1">
    <p:ext uri="{DCECCB84-F9BA-43D5-87BE-67443E8EF086}">
      <p15:sldGuideLst xmlns:p15="http://schemas.microsoft.com/office/powerpoint/2012/main">
        <p15:guide id="1" pos="7296" userDrawn="1">
          <p15:clr>
            <a:srgbClr val="FBAE40"/>
          </p15:clr>
        </p15:guide>
        <p15:guide id="2" orient="horz" pos="288" userDrawn="1">
          <p15:clr>
            <a:srgbClr val="FBAE40"/>
          </p15:clr>
        </p15:guide>
        <p15:guide id="3" pos="12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ISC Reach">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0279" y="457203"/>
            <a:ext cx="8246044" cy="4727431"/>
          </a:xfrm>
          <a:prstGeom prst="rect">
            <a:avLst/>
          </a:prstGeom>
        </p:spPr>
      </p:pic>
      <p:sp>
        <p:nvSpPr>
          <p:cNvPr id="6" name="Slide Number Placeholder 5"/>
          <p:cNvSpPr>
            <a:spLocks noGrp="1"/>
          </p:cNvSpPr>
          <p:nvPr>
            <p:ph type="sldNum" sz="quarter" idx="12"/>
          </p:nvPr>
        </p:nvSpPr>
        <p:spPr>
          <a:xfrm>
            <a:off x="8825752" y="6356354"/>
            <a:ext cx="2743200" cy="365125"/>
          </a:xfrm>
        </p:spPr>
        <p:txBody>
          <a:bodyPr/>
          <a:lstStyle>
            <a:lvl1pPr>
              <a:defRPr>
                <a:solidFill>
                  <a:srgbClr val="011323"/>
                </a:solidFill>
              </a:defRPr>
            </a:lvl1pPr>
          </a:lstStyle>
          <a:p>
            <a:fld id="{158F75CD-DD96-4041-83B6-538319699DB2}" type="slidenum">
              <a:rPr lang="en-US" smtClean="0"/>
              <a:pPr/>
              <a:t>‹#›</a:t>
            </a:fld>
            <a:endParaRPr lang="en-US" dirty="0"/>
          </a:p>
        </p:txBody>
      </p:sp>
      <p:sp>
        <p:nvSpPr>
          <p:cNvPr id="22" name="Title 1"/>
          <p:cNvSpPr txBox="1">
            <a:spLocks/>
          </p:cNvSpPr>
          <p:nvPr userDrawn="1"/>
        </p:nvSpPr>
        <p:spPr>
          <a:xfrm>
            <a:off x="8247387" y="4003772"/>
            <a:ext cx="1833956" cy="244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rgbClr val="011323"/>
                </a:solidFill>
                <a:latin typeface="+mn-lt"/>
                <a:ea typeface="+mj-ea"/>
                <a:cs typeface="+mj-cs"/>
              </a:defRPr>
            </a:lvl1pPr>
          </a:lstStyle>
          <a:p>
            <a:r>
              <a:rPr lang="en-US" sz="1000" dirty="0"/>
              <a:t>LISC</a:t>
            </a:r>
            <a:r>
              <a:rPr lang="en-US" sz="1000" baseline="0" dirty="0"/>
              <a:t> office location</a:t>
            </a:r>
            <a:endParaRPr lang="en-US" sz="1000" dirty="0"/>
          </a:p>
        </p:txBody>
      </p:sp>
      <p:sp>
        <p:nvSpPr>
          <p:cNvPr id="28" name="Title 1"/>
          <p:cNvSpPr txBox="1">
            <a:spLocks/>
          </p:cNvSpPr>
          <p:nvPr userDrawn="1"/>
        </p:nvSpPr>
        <p:spPr>
          <a:xfrm>
            <a:off x="2043964" y="5463103"/>
            <a:ext cx="9524989" cy="7836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kern="1200">
                <a:solidFill>
                  <a:srgbClr val="011323"/>
                </a:solidFill>
                <a:latin typeface="+mn-lt"/>
                <a:ea typeface="+mj-ea"/>
                <a:cs typeface="+mj-cs"/>
              </a:defRPr>
            </a:lvl1pPr>
          </a:lstStyle>
          <a:p>
            <a:pPr lvl="0"/>
            <a:r>
              <a:rPr lang="en-US" sz="2400" dirty="0">
                <a:solidFill>
                  <a:srgbClr val="2EB1D1"/>
                </a:solidFill>
                <a:latin typeface="Franklin Gothic Medium Cond" panose="020B0606030402020204" pitchFamily="34" charset="0"/>
              </a:rPr>
              <a:t>Geographic</a:t>
            </a:r>
            <a:r>
              <a:rPr lang="en-US" sz="2400" baseline="0" dirty="0">
                <a:solidFill>
                  <a:srgbClr val="2EB1D1"/>
                </a:solidFill>
                <a:latin typeface="Franklin Gothic Medium Cond" panose="020B0606030402020204" pitchFamily="34" charset="0"/>
              </a:rPr>
              <a:t> Reach</a:t>
            </a:r>
            <a:r>
              <a:rPr lang="en-US" sz="2400" dirty="0">
                <a:solidFill>
                  <a:srgbClr val="2EB1D1"/>
                </a:solidFill>
                <a:latin typeface="Franklin Gothic Medium Cond" panose="020B0606030402020204" pitchFamily="34" charset="0"/>
              </a:rPr>
              <a:t> </a:t>
            </a:r>
          </a:p>
        </p:txBody>
      </p:sp>
      <p:sp>
        <p:nvSpPr>
          <p:cNvPr id="5" name="Oval 4"/>
          <p:cNvSpPr/>
          <p:nvPr userDrawn="1"/>
        </p:nvSpPr>
        <p:spPr>
          <a:xfrm>
            <a:off x="8143659" y="4081707"/>
            <a:ext cx="91767" cy="68825"/>
          </a:xfrm>
          <a:prstGeom prst="ellipse">
            <a:avLst/>
          </a:prstGeom>
          <a:solidFill>
            <a:srgbClr val="01132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8" name="Rectangle 7"/>
          <p:cNvSpPr/>
          <p:nvPr userDrawn="1"/>
        </p:nvSpPr>
        <p:spPr>
          <a:xfrm>
            <a:off x="7852697" y="4248125"/>
            <a:ext cx="394688" cy="146894"/>
          </a:xfrm>
          <a:prstGeom prst="rect">
            <a:avLst/>
          </a:prstGeom>
          <a:solidFill>
            <a:srgbClr val="F4C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itle 1"/>
          <p:cNvSpPr txBox="1">
            <a:spLocks/>
          </p:cNvSpPr>
          <p:nvPr userDrawn="1"/>
        </p:nvSpPr>
        <p:spPr>
          <a:xfrm>
            <a:off x="8247387" y="4213928"/>
            <a:ext cx="1833956" cy="244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rgbClr val="011323"/>
                </a:solidFill>
                <a:latin typeface="+mn-lt"/>
                <a:ea typeface="+mj-ea"/>
                <a:cs typeface="+mj-cs"/>
              </a:defRPr>
            </a:lvl1pPr>
          </a:lstStyle>
          <a:p>
            <a:r>
              <a:rPr lang="en-US" sz="1000" dirty="0"/>
              <a:t>LISC</a:t>
            </a:r>
            <a:r>
              <a:rPr lang="en-US" sz="1000" baseline="0" dirty="0"/>
              <a:t> footprint</a:t>
            </a:r>
            <a:endParaRPr lang="en-US" sz="1000" dirty="0"/>
          </a:p>
        </p:txBody>
      </p:sp>
    </p:spTree>
    <p:extLst>
      <p:ext uri="{BB962C8B-B14F-4D97-AF65-F5344CB8AC3E}">
        <p14:creationId xmlns:p14="http://schemas.microsoft.com/office/powerpoint/2010/main" val="2745006148"/>
      </p:ext>
    </p:extLst>
  </p:cSld>
  <p:clrMapOvr>
    <a:masterClrMapping/>
  </p:clrMapOvr>
  <p:extLst mod="1">
    <p:ext uri="{DCECCB84-F9BA-43D5-87BE-67443E8EF086}">
      <p15:sldGuideLst xmlns:p15="http://schemas.microsoft.com/office/powerpoint/2012/main">
        <p15:guide id="1" pos="7296" userDrawn="1">
          <p15:clr>
            <a:srgbClr val="FBAE40"/>
          </p15:clr>
        </p15:guide>
        <p15:guide id="2" orient="horz" pos="288" userDrawn="1">
          <p15:clr>
            <a:srgbClr val="FBAE40"/>
          </p15:clr>
        </p15:guide>
        <p15:guide id="3" pos="12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Quote or big text slide blue">
    <p:bg>
      <p:bgPr>
        <a:solidFill>
          <a:srgbClr val="2EB1D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839200" y="6356354"/>
            <a:ext cx="2743200" cy="365125"/>
          </a:xfrm>
        </p:spPr>
        <p:txBody>
          <a:bodyPr/>
          <a:lstStyle/>
          <a:p>
            <a:fld id="{158F75CD-DD96-4041-83B6-538319699DB2}" type="slidenum">
              <a:rPr lang="en-US" smtClean="0"/>
              <a:t>‹#›</a:t>
            </a:fld>
            <a:endParaRPr lang="en-US"/>
          </a:p>
        </p:txBody>
      </p:sp>
      <p:sp>
        <p:nvSpPr>
          <p:cNvPr id="5" name="Text Placeholder 4"/>
          <p:cNvSpPr>
            <a:spLocks noGrp="1"/>
          </p:cNvSpPr>
          <p:nvPr>
            <p:ph type="body" sz="quarter" idx="13"/>
          </p:nvPr>
        </p:nvSpPr>
        <p:spPr>
          <a:xfrm>
            <a:off x="2032000" y="4139381"/>
            <a:ext cx="9550400" cy="1248594"/>
          </a:xfrm>
        </p:spPr>
        <p:txBody>
          <a:bodyPr>
            <a:normAutofit/>
          </a:bodyPr>
          <a:lstStyle>
            <a:lvl1pPr marL="0" indent="0">
              <a:buFontTx/>
              <a:buNone/>
              <a:defRPr sz="1800">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02" y="2510018"/>
            <a:ext cx="1632871" cy="944880"/>
          </a:xfrm>
          <a:prstGeom prst="rect">
            <a:avLst/>
          </a:prstGeom>
        </p:spPr>
      </p:pic>
      <p:sp>
        <p:nvSpPr>
          <p:cNvPr id="9" name="TextBox 8"/>
          <p:cNvSpPr txBox="1"/>
          <p:nvPr userDrawn="1"/>
        </p:nvSpPr>
        <p:spPr>
          <a:xfrm>
            <a:off x="2032001" y="5791200"/>
            <a:ext cx="9648723" cy="369332"/>
          </a:xfrm>
          <a:prstGeom prst="rect">
            <a:avLst/>
          </a:prstGeom>
          <a:noFill/>
        </p:spPr>
        <p:txBody>
          <a:bodyPr wrap="square" rtlCol="0">
            <a:spAutoFit/>
          </a:bodyPr>
          <a:lstStyle/>
          <a:p>
            <a:r>
              <a:rPr lang="en-US" sz="1800" dirty="0">
                <a:solidFill>
                  <a:schemeClr val="bg1"/>
                </a:solidFill>
                <a:latin typeface="+mj-lt"/>
              </a:rPr>
              <a:t>www.lisc.org</a:t>
            </a:r>
          </a:p>
        </p:txBody>
      </p:sp>
    </p:spTree>
    <p:extLst>
      <p:ext uri="{BB962C8B-B14F-4D97-AF65-F5344CB8AC3E}">
        <p14:creationId xmlns:p14="http://schemas.microsoft.com/office/powerpoint/2010/main" val="2803071142"/>
      </p:ext>
    </p:extLst>
  </p:cSld>
  <p:clrMapOvr>
    <a:masterClrMapping/>
  </p:clrMapOvr>
  <p:extLst mod="1">
    <p:ext uri="{DCECCB84-F9BA-43D5-87BE-67443E8EF086}">
      <p15:sldGuideLst xmlns:p15="http://schemas.microsoft.com/office/powerpoint/2012/main">
        <p15:guide id="1" pos="7296" userDrawn="1">
          <p15:clr>
            <a:srgbClr val="FBAE40"/>
          </p15:clr>
        </p15:guide>
        <p15:guide id="2" orient="horz" pos="288" userDrawn="1">
          <p15:clr>
            <a:srgbClr val="FBAE40"/>
          </p15:clr>
        </p15:guide>
        <p15:guide id="3" pos="4416" userDrawn="1">
          <p15:clr>
            <a:srgbClr val="FBAE40"/>
          </p15:clr>
        </p15:guide>
        <p15:guide id="4" pos="4192" userDrawn="1">
          <p15:clr>
            <a:srgbClr val="FBAE40"/>
          </p15:clr>
        </p15:guide>
        <p15:guide id="5" pos="12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67200" y="4800600"/>
            <a:ext cx="7315200" cy="566738"/>
          </a:xfrm>
        </p:spPr>
        <p:txBody>
          <a:bodyPr anchor="b"/>
          <a:lstStyle>
            <a:lvl1pPr algn="r">
              <a:defRPr sz="2000" b="1"/>
            </a:lvl1pPr>
          </a:lstStyle>
          <a:p>
            <a:r>
              <a:rPr lang="en-US" dirty="0"/>
              <a:t>Click to edit Master title style</a:t>
            </a:r>
          </a:p>
        </p:txBody>
      </p:sp>
      <p:sp>
        <p:nvSpPr>
          <p:cNvPr id="3" name="Picture Placeholder 2"/>
          <p:cNvSpPr>
            <a:spLocks noGrp="1"/>
          </p:cNvSpPr>
          <p:nvPr>
            <p:ph type="pic" idx="1"/>
          </p:nvPr>
        </p:nvSpPr>
        <p:spPr>
          <a:xfrm>
            <a:off x="4267200"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267200" y="5367338"/>
            <a:ext cx="7315200" cy="804862"/>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CE4FFF-2F1F-B841-80AA-1FC0715F4973}"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5BDE73-C253-7849-BFF6-DAFB011882F4}" type="slidenum">
              <a:rPr lang="en-US" smtClean="0"/>
              <a:t>‹#›</a:t>
            </a:fld>
            <a:endParaRPr lang="en-US"/>
          </a:p>
        </p:txBody>
      </p:sp>
    </p:spTree>
    <p:extLst>
      <p:ext uri="{BB962C8B-B14F-4D97-AF65-F5344CB8AC3E}">
        <p14:creationId xmlns:p14="http://schemas.microsoft.com/office/powerpoint/2010/main" val="950219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1" y="457203"/>
            <a:ext cx="9550400" cy="1325563"/>
          </a:xfrm>
        </p:spPr>
        <p:txBody>
          <a:bodyPr/>
          <a:lstStyle>
            <a:lvl1pPr>
              <a:defRPr baseline="0">
                <a:solidFill>
                  <a:srgbClr val="2EB1D1"/>
                </a:solidFill>
                <a:latin typeface="Franklin Gothic Medium Cond" panose="020B0606030402020204" pitchFamily="34" charset="0"/>
              </a:defRPr>
            </a:lvl1pPr>
          </a:lstStyle>
          <a:p>
            <a:r>
              <a:rPr lang="en-US" dirty="0"/>
              <a:t>Two column text and image slide</a:t>
            </a:r>
          </a:p>
        </p:txBody>
      </p:sp>
      <p:sp>
        <p:nvSpPr>
          <p:cNvPr id="3" name="Content Placeholder 2"/>
          <p:cNvSpPr>
            <a:spLocks noGrp="1"/>
          </p:cNvSpPr>
          <p:nvPr>
            <p:ph idx="1" hasCustomPrompt="1"/>
          </p:nvPr>
        </p:nvSpPr>
        <p:spPr>
          <a:xfrm>
            <a:off x="2032000" y="1893888"/>
            <a:ext cx="4572000" cy="4351338"/>
          </a:xfrm>
        </p:spPr>
        <p:txBody>
          <a:bodyPr>
            <a:normAutofit/>
          </a:bodyPr>
          <a:lstStyle>
            <a:lvl1pPr marL="0" indent="0">
              <a:lnSpc>
                <a:spcPct val="100000"/>
              </a:lnSpc>
              <a:buNone/>
              <a:defRPr sz="2000" baseline="0">
                <a:solidFill>
                  <a:srgbClr val="011323"/>
                </a:solidFill>
              </a:defRPr>
            </a:lvl1pPr>
            <a:lvl2pPr>
              <a:defRPr>
                <a:solidFill>
                  <a:srgbClr val="011323"/>
                </a:solidFill>
              </a:defRPr>
            </a:lvl2pPr>
            <a:lvl3pPr marL="1143000" indent="-228600">
              <a:buFont typeface="Franklin Gothic Book" panose="020B05030201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Text or image</a:t>
            </a:r>
          </a:p>
        </p:txBody>
      </p:sp>
      <p:sp>
        <p:nvSpPr>
          <p:cNvPr id="6" name="Slide Number Placeholder 5"/>
          <p:cNvSpPr>
            <a:spLocks noGrp="1"/>
          </p:cNvSpPr>
          <p:nvPr>
            <p:ph type="sldNum" sz="quarter" idx="12"/>
          </p:nvPr>
        </p:nvSpPr>
        <p:spPr>
          <a:xfrm>
            <a:off x="8839200" y="6356354"/>
            <a:ext cx="2743200" cy="365125"/>
          </a:xfrm>
        </p:spPr>
        <p:txBody>
          <a:bodyPr/>
          <a:lstStyle/>
          <a:p>
            <a:fld id="{158F75CD-DD96-4041-83B6-538319699DB2}" type="slidenum">
              <a:rPr lang="en-US" smtClean="0"/>
              <a:t>‹#›</a:t>
            </a:fld>
            <a:endParaRPr lang="en-US"/>
          </a:p>
        </p:txBody>
      </p:sp>
      <p:sp>
        <p:nvSpPr>
          <p:cNvPr id="7" name="Content Placeholder 2"/>
          <p:cNvSpPr>
            <a:spLocks noGrp="1"/>
          </p:cNvSpPr>
          <p:nvPr>
            <p:ph idx="13" hasCustomPrompt="1"/>
          </p:nvPr>
        </p:nvSpPr>
        <p:spPr>
          <a:xfrm>
            <a:off x="7010400" y="1893891"/>
            <a:ext cx="4572000" cy="2019301"/>
          </a:xfrm>
        </p:spPr>
        <p:txBody>
          <a:bodyPr>
            <a:normAutofit/>
          </a:bodyPr>
          <a:lstStyle>
            <a:lvl1pPr marL="0" indent="0">
              <a:lnSpc>
                <a:spcPct val="100000"/>
              </a:lnSpc>
              <a:buNone/>
              <a:defRPr sz="2000">
                <a:solidFill>
                  <a:srgbClr val="011323"/>
                </a:solidFill>
              </a:defRPr>
            </a:lvl1pPr>
            <a:lvl2pPr>
              <a:defRPr>
                <a:solidFill>
                  <a:srgbClr val="011323"/>
                </a:solidFill>
              </a:defRPr>
            </a:lvl2pPr>
            <a:lvl3pPr marL="1143000" indent="-228600">
              <a:buFont typeface="Franklin Gothic Book" panose="020B05030201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Text or image</a:t>
            </a:r>
          </a:p>
        </p:txBody>
      </p:sp>
      <p:sp>
        <p:nvSpPr>
          <p:cNvPr id="8" name="Content Placeholder 2"/>
          <p:cNvSpPr>
            <a:spLocks noGrp="1"/>
          </p:cNvSpPr>
          <p:nvPr>
            <p:ph idx="14" hasCustomPrompt="1"/>
          </p:nvPr>
        </p:nvSpPr>
        <p:spPr>
          <a:xfrm>
            <a:off x="7010400" y="4225928"/>
            <a:ext cx="4572000" cy="2019301"/>
          </a:xfrm>
        </p:spPr>
        <p:txBody>
          <a:bodyPr>
            <a:normAutofit/>
          </a:bodyPr>
          <a:lstStyle>
            <a:lvl1pPr marL="0" indent="0">
              <a:lnSpc>
                <a:spcPct val="100000"/>
              </a:lnSpc>
              <a:buNone/>
              <a:defRPr sz="2000" baseline="0">
                <a:solidFill>
                  <a:srgbClr val="011323"/>
                </a:solidFill>
              </a:defRPr>
            </a:lvl1pPr>
            <a:lvl2pPr>
              <a:defRPr>
                <a:solidFill>
                  <a:srgbClr val="011323"/>
                </a:solidFill>
              </a:defRPr>
            </a:lvl2pPr>
            <a:lvl3pPr marL="1143000" indent="-228600">
              <a:buFont typeface="Franklin Gothic Book" panose="020B05030201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Text or image</a:t>
            </a:r>
          </a:p>
        </p:txBody>
      </p:sp>
    </p:spTree>
    <p:extLst>
      <p:ext uri="{BB962C8B-B14F-4D97-AF65-F5344CB8AC3E}">
        <p14:creationId xmlns:p14="http://schemas.microsoft.com/office/powerpoint/2010/main" val="2938139451"/>
      </p:ext>
    </p:extLst>
  </p:cSld>
  <p:clrMapOvr>
    <a:masterClrMapping/>
  </p:clrMapOvr>
  <p:extLst mod="1">
    <p:ext uri="{DCECCB84-F9BA-43D5-87BE-67443E8EF086}">
      <p15:sldGuideLst xmlns:p15="http://schemas.microsoft.com/office/powerpoint/2012/main">
        <p15:guide id="0" pos="7296" userDrawn="1">
          <p15:clr>
            <a:srgbClr val="FBAE40"/>
          </p15:clr>
        </p15:guide>
        <p15:guide id="1" orient="horz" pos="288" userDrawn="1">
          <p15:clr>
            <a:srgbClr val="FBAE40"/>
          </p15:clr>
        </p15:guide>
        <p15:guide id="2" pos="4416" userDrawn="1">
          <p15:clr>
            <a:srgbClr val="FBAE40"/>
          </p15:clr>
        </p15:guide>
        <p15:guide id="3" pos="4160" userDrawn="1">
          <p15:clr>
            <a:srgbClr val="FBAE40"/>
          </p15:clr>
        </p15:guide>
        <p15:guide id="4" pos="12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lumn 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1" y="457203"/>
            <a:ext cx="9550400" cy="1325563"/>
          </a:xfrm>
        </p:spPr>
        <p:txBody>
          <a:bodyPr/>
          <a:lstStyle>
            <a:lvl1pPr>
              <a:defRPr baseline="0">
                <a:solidFill>
                  <a:srgbClr val="2EB1D1"/>
                </a:solidFill>
                <a:latin typeface="Franklin Gothic Medium Cond" panose="020B0606030402020204" pitchFamily="34" charset="0"/>
              </a:defRPr>
            </a:lvl1pPr>
          </a:lstStyle>
          <a:p>
            <a:r>
              <a:rPr lang="en-US" dirty="0"/>
              <a:t>Two column text and image slide</a:t>
            </a:r>
          </a:p>
        </p:txBody>
      </p:sp>
      <p:sp>
        <p:nvSpPr>
          <p:cNvPr id="6" name="Slide Number Placeholder 5"/>
          <p:cNvSpPr>
            <a:spLocks noGrp="1"/>
          </p:cNvSpPr>
          <p:nvPr>
            <p:ph type="sldNum" sz="quarter" idx="12"/>
          </p:nvPr>
        </p:nvSpPr>
        <p:spPr>
          <a:xfrm>
            <a:off x="8839200" y="6356354"/>
            <a:ext cx="2743200" cy="365125"/>
          </a:xfrm>
        </p:spPr>
        <p:txBody>
          <a:bodyPr/>
          <a:lstStyle/>
          <a:p>
            <a:fld id="{158F75CD-DD96-4041-83B6-538319699DB2}" type="slidenum">
              <a:rPr lang="en-US" smtClean="0"/>
              <a:t>‹#›</a:t>
            </a:fld>
            <a:endParaRPr lang="en-US"/>
          </a:p>
        </p:txBody>
      </p:sp>
      <p:sp>
        <p:nvSpPr>
          <p:cNvPr id="7" name="Content Placeholder 2"/>
          <p:cNvSpPr>
            <a:spLocks noGrp="1"/>
          </p:cNvSpPr>
          <p:nvPr>
            <p:ph idx="13" hasCustomPrompt="1"/>
          </p:nvPr>
        </p:nvSpPr>
        <p:spPr>
          <a:xfrm>
            <a:off x="2032000" y="4877675"/>
            <a:ext cx="4572000" cy="1367554"/>
          </a:xfrm>
        </p:spPr>
        <p:txBody>
          <a:bodyPr>
            <a:normAutofit/>
          </a:bodyPr>
          <a:lstStyle>
            <a:lvl1pPr marL="0" indent="0">
              <a:lnSpc>
                <a:spcPct val="100000"/>
              </a:lnSpc>
              <a:buNone/>
              <a:defRPr sz="2000">
                <a:solidFill>
                  <a:srgbClr val="011323"/>
                </a:solidFill>
              </a:defRPr>
            </a:lvl1pPr>
            <a:lvl2pPr>
              <a:defRPr>
                <a:solidFill>
                  <a:srgbClr val="011323"/>
                </a:solidFill>
              </a:defRPr>
            </a:lvl2pPr>
            <a:lvl3pPr marL="1143000" indent="-228600">
              <a:buFont typeface="Franklin Gothic Book" panose="020B05030201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Text or image</a:t>
            </a:r>
          </a:p>
        </p:txBody>
      </p:sp>
      <p:sp>
        <p:nvSpPr>
          <p:cNvPr id="8" name="Content Placeholder 2"/>
          <p:cNvSpPr>
            <a:spLocks noGrp="1"/>
          </p:cNvSpPr>
          <p:nvPr>
            <p:ph idx="14" hasCustomPrompt="1"/>
          </p:nvPr>
        </p:nvSpPr>
        <p:spPr>
          <a:xfrm>
            <a:off x="7010400" y="4877675"/>
            <a:ext cx="4572000" cy="1367554"/>
          </a:xfrm>
        </p:spPr>
        <p:txBody>
          <a:bodyPr>
            <a:normAutofit/>
          </a:bodyPr>
          <a:lstStyle>
            <a:lvl1pPr marL="0" indent="0">
              <a:lnSpc>
                <a:spcPct val="100000"/>
              </a:lnSpc>
              <a:buNone/>
              <a:defRPr sz="2000" baseline="0">
                <a:solidFill>
                  <a:srgbClr val="011323"/>
                </a:solidFill>
              </a:defRPr>
            </a:lvl1pPr>
            <a:lvl2pPr>
              <a:defRPr>
                <a:solidFill>
                  <a:srgbClr val="011323"/>
                </a:solidFill>
              </a:defRPr>
            </a:lvl2pPr>
            <a:lvl3pPr marL="1143000" indent="-228600">
              <a:buFont typeface="Franklin Gothic Book" panose="020B05030201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Text or image</a:t>
            </a:r>
          </a:p>
        </p:txBody>
      </p:sp>
      <p:sp>
        <p:nvSpPr>
          <p:cNvPr id="5" name="Picture Placeholder 4"/>
          <p:cNvSpPr>
            <a:spLocks noGrp="1"/>
          </p:cNvSpPr>
          <p:nvPr>
            <p:ph type="pic" sz="quarter" idx="15"/>
          </p:nvPr>
        </p:nvSpPr>
        <p:spPr>
          <a:xfrm>
            <a:off x="2032000" y="1893175"/>
            <a:ext cx="9550400" cy="2873375"/>
          </a:xfrm>
        </p:spPr>
        <p:txBody>
          <a:bodyPr>
            <a:normAutofit/>
          </a:bodyPr>
          <a:lstStyle>
            <a:lvl1pPr marL="0" indent="0">
              <a:buNone/>
              <a:defRPr sz="2000"/>
            </a:lvl1pPr>
          </a:lstStyle>
          <a:p>
            <a:endParaRPr lang="en-US" dirty="0"/>
          </a:p>
        </p:txBody>
      </p:sp>
    </p:spTree>
    <p:extLst>
      <p:ext uri="{BB962C8B-B14F-4D97-AF65-F5344CB8AC3E}">
        <p14:creationId xmlns:p14="http://schemas.microsoft.com/office/powerpoint/2010/main" val="4133599618"/>
      </p:ext>
    </p:extLst>
  </p:cSld>
  <p:clrMapOvr>
    <a:masterClrMapping/>
  </p:clrMapOvr>
  <p:extLst mod="1">
    <p:ext uri="{DCECCB84-F9BA-43D5-87BE-67443E8EF086}">
      <p15:sldGuideLst xmlns:p15="http://schemas.microsoft.com/office/powerpoint/2012/main">
        <p15:guide id="1" pos="7296">
          <p15:clr>
            <a:srgbClr val="FBAE40"/>
          </p15:clr>
        </p15:guide>
        <p15:guide id="2" orient="horz" pos="288">
          <p15:clr>
            <a:srgbClr val="FBAE40"/>
          </p15:clr>
        </p15:guide>
        <p15:guide id="3" pos="4416">
          <p15:clr>
            <a:srgbClr val="FBAE40"/>
          </p15:clr>
        </p15:guide>
        <p15:guide id="4" pos="4160">
          <p15:clr>
            <a:srgbClr val="FBAE40"/>
          </p15:clr>
        </p15:guide>
        <p15:guide id="5" pos="12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lumn 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1" y="457203"/>
            <a:ext cx="9550400" cy="1325563"/>
          </a:xfrm>
        </p:spPr>
        <p:txBody>
          <a:bodyPr/>
          <a:lstStyle>
            <a:lvl1pPr>
              <a:defRPr baseline="0">
                <a:solidFill>
                  <a:srgbClr val="2EB1D1"/>
                </a:solidFill>
                <a:latin typeface="Franklin Gothic Medium Cond" panose="020B0606030402020204" pitchFamily="34" charset="0"/>
              </a:defRPr>
            </a:lvl1pPr>
          </a:lstStyle>
          <a:p>
            <a:r>
              <a:rPr lang="en-US" dirty="0"/>
              <a:t>Two column text and image slide</a:t>
            </a:r>
          </a:p>
        </p:txBody>
      </p:sp>
      <p:sp>
        <p:nvSpPr>
          <p:cNvPr id="6" name="Slide Number Placeholder 5"/>
          <p:cNvSpPr>
            <a:spLocks noGrp="1"/>
          </p:cNvSpPr>
          <p:nvPr>
            <p:ph type="sldNum" sz="quarter" idx="12"/>
          </p:nvPr>
        </p:nvSpPr>
        <p:spPr>
          <a:xfrm>
            <a:off x="8839200" y="6356354"/>
            <a:ext cx="2743200" cy="365125"/>
          </a:xfrm>
        </p:spPr>
        <p:txBody>
          <a:bodyPr/>
          <a:lstStyle/>
          <a:p>
            <a:fld id="{158F75CD-DD96-4041-83B6-538319699DB2}" type="slidenum">
              <a:rPr lang="en-US" smtClean="0"/>
              <a:t>‹#›</a:t>
            </a:fld>
            <a:endParaRPr lang="en-US"/>
          </a:p>
        </p:txBody>
      </p:sp>
      <p:sp>
        <p:nvSpPr>
          <p:cNvPr id="7" name="Content Placeholder 2"/>
          <p:cNvSpPr>
            <a:spLocks noGrp="1"/>
          </p:cNvSpPr>
          <p:nvPr>
            <p:ph idx="13" hasCustomPrompt="1"/>
          </p:nvPr>
        </p:nvSpPr>
        <p:spPr>
          <a:xfrm>
            <a:off x="7010400" y="1893175"/>
            <a:ext cx="4572000" cy="3959178"/>
          </a:xfrm>
        </p:spPr>
        <p:txBody>
          <a:bodyPr>
            <a:normAutofit/>
          </a:bodyPr>
          <a:lstStyle>
            <a:lvl1pPr marL="0" indent="0">
              <a:lnSpc>
                <a:spcPct val="100000"/>
              </a:lnSpc>
              <a:buNone/>
              <a:defRPr sz="2000">
                <a:solidFill>
                  <a:srgbClr val="011323"/>
                </a:solidFill>
              </a:defRPr>
            </a:lvl1pPr>
            <a:lvl2pPr>
              <a:defRPr>
                <a:solidFill>
                  <a:srgbClr val="011323"/>
                </a:solidFill>
              </a:defRPr>
            </a:lvl2pPr>
            <a:lvl3pPr marL="1143000" indent="-228600">
              <a:buFont typeface="Franklin Gothic Book" panose="020B05030201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Text or image</a:t>
            </a:r>
          </a:p>
        </p:txBody>
      </p:sp>
      <p:sp>
        <p:nvSpPr>
          <p:cNvPr id="5" name="Picture Placeholder 4"/>
          <p:cNvSpPr>
            <a:spLocks noGrp="1"/>
          </p:cNvSpPr>
          <p:nvPr>
            <p:ph type="pic" sz="quarter" idx="15"/>
          </p:nvPr>
        </p:nvSpPr>
        <p:spPr>
          <a:xfrm>
            <a:off x="2032000" y="1893175"/>
            <a:ext cx="4572000" cy="4352054"/>
          </a:xfrm>
        </p:spPr>
        <p:txBody>
          <a:bodyPr>
            <a:normAutofit/>
          </a:bodyPr>
          <a:lstStyle>
            <a:lvl1pPr marL="0" indent="0">
              <a:buNone/>
              <a:defRPr sz="2000"/>
            </a:lvl1pPr>
          </a:lstStyle>
          <a:p>
            <a:endParaRPr lang="en-US" dirty="0"/>
          </a:p>
        </p:txBody>
      </p:sp>
      <p:sp>
        <p:nvSpPr>
          <p:cNvPr id="8" name="Content Placeholder 2"/>
          <p:cNvSpPr>
            <a:spLocks noGrp="1"/>
          </p:cNvSpPr>
          <p:nvPr>
            <p:ph idx="14" hasCustomPrompt="1"/>
          </p:nvPr>
        </p:nvSpPr>
        <p:spPr>
          <a:xfrm>
            <a:off x="7010400" y="5963478"/>
            <a:ext cx="4572000" cy="281751"/>
          </a:xfrm>
        </p:spPr>
        <p:txBody>
          <a:bodyPr>
            <a:normAutofit/>
          </a:bodyPr>
          <a:lstStyle>
            <a:lvl1pPr marL="0" indent="0">
              <a:lnSpc>
                <a:spcPct val="100000"/>
              </a:lnSpc>
              <a:buNone/>
              <a:defRPr sz="1200" i="0" baseline="0">
                <a:solidFill>
                  <a:srgbClr val="011323"/>
                </a:solidFill>
              </a:defRPr>
            </a:lvl1pPr>
            <a:lvl2pPr>
              <a:defRPr>
                <a:solidFill>
                  <a:srgbClr val="011323"/>
                </a:solidFill>
              </a:defRPr>
            </a:lvl2pPr>
            <a:lvl3pPr marL="1143000" indent="-228600">
              <a:buFont typeface="Franklin Gothic Book" panose="020B05030201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Text or image</a:t>
            </a:r>
          </a:p>
        </p:txBody>
      </p:sp>
    </p:spTree>
    <p:extLst>
      <p:ext uri="{BB962C8B-B14F-4D97-AF65-F5344CB8AC3E}">
        <p14:creationId xmlns:p14="http://schemas.microsoft.com/office/powerpoint/2010/main" val="744777901"/>
      </p:ext>
    </p:extLst>
  </p:cSld>
  <p:clrMapOvr>
    <a:masterClrMapping/>
  </p:clrMapOvr>
  <p:extLst mod="1">
    <p:ext uri="{DCECCB84-F9BA-43D5-87BE-67443E8EF086}">
      <p15:sldGuideLst xmlns:p15="http://schemas.microsoft.com/office/powerpoint/2012/main">
        <p15:guide id="1" pos="7296">
          <p15:clr>
            <a:srgbClr val="FBAE40"/>
          </p15:clr>
        </p15:guide>
        <p15:guide id="2" orient="horz" pos="288">
          <p15:clr>
            <a:srgbClr val="FBAE40"/>
          </p15:clr>
        </p15:guide>
        <p15:guide id="3" pos="4416">
          <p15:clr>
            <a:srgbClr val="FBAE40"/>
          </p15:clr>
        </p15:guide>
        <p15:guide id="4" pos="4160">
          <p15:clr>
            <a:srgbClr val="FBAE40"/>
          </p15:clr>
        </p15:guide>
        <p15:guide id="5" pos="12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lumn 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1" y="457203"/>
            <a:ext cx="9550400" cy="1325563"/>
          </a:xfrm>
        </p:spPr>
        <p:txBody>
          <a:bodyPr/>
          <a:lstStyle>
            <a:lvl1pPr>
              <a:defRPr baseline="0">
                <a:solidFill>
                  <a:srgbClr val="2EB1D1"/>
                </a:solidFill>
                <a:latin typeface="Franklin Gothic Medium Cond" panose="020B0606030402020204" pitchFamily="34" charset="0"/>
              </a:defRPr>
            </a:lvl1pPr>
          </a:lstStyle>
          <a:p>
            <a:r>
              <a:rPr lang="en-US" dirty="0"/>
              <a:t>Two column text and image slide</a:t>
            </a:r>
          </a:p>
        </p:txBody>
      </p:sp>
      <p:sp>
        <p:nvSpPr>
          <p:cNvPr id="6" name="Slide Number Placeholder 5"/>
          <p:cNvSpPr>
            <a:spLocks noGrp="1"/>
          </p:cNvSpPr>
          <p:nvPr>
            <p:ph type="sldNum" sz="quarter" idx="12"/>
          </p:nvPr>
        </p:nvSpPr>
        <p:spPr>
          <a:xfrm>
            <a:off x="8839200" y="6356354"/>
            <a:ext cx="2743200" cy="365125"/>
          </a:xfrm>
        </p:spPr>
        <p:txBody>
          <a:bodyPr/>
          <a:lstStyle/>
          <a:p>
            <a:fld id="{158F75CD-DD96-4041-83B6-538319699DB2}" type="slidenum">
              <a:rPr lang="en-US" smtClean="0"/>
              <a:t>‹#›</a:t>
            </a:fld>
            <a:endParaRPr lang="en-US"/>
          </a:p>
        </p:txBody>
      </p:sp>
      <p:sp>
        <p:nvSpPr>
          <p:cNvPr id="7" name="Content Placeholder 2"/>
          <p:cNvSpPr>
            <a:spLocks noGrp="1"/>
          </p:cNvSpPr>
          <p:nvPr>
            <p:ph idx="13" hasCustomPrompt="1"/>
          </p:nvPr>
        </p:nvSpPr>
        <p:spPr>
          <a:xfrm>
            <a:off x="7010400" y="1893175"/>
            <a:ext cx="4572000" cy="4352054"/>
          </a:xfrm>
        </p:spPr>
        <p:txBody>
          <a:bodyPr>
            <a:normAutofit/>
          </a:bodyPr>
          <a:lstStyle>
            <a:lvl1pPr marL="0" indent="0">
              <a:lnSpc>
                <a:spcPct val="100000"/>
              </a:lnSpc>
              <a:buNone/>
              <a:tabLst>
                <a:tab pos="2743200" algn="ctr"/>
                <a:tab pos="4403725" algn="r"/>
              </a:tabLst>
              <a:defRPr sz="2000" b="0">
                <a:solidFill>
                  <a:srgbClr val="011323"/>
                </a:solidFill>
              </a:defRPr>
            </a:lvl1pPr>
            <a:lvl2pPr>
              <a:defRPr>
                <a:solidFill>
                  <a:srgbClr val="011323"/>
                </a:solidFill>
              </a:defRPr>
            </a:lvl2pPr>
            <a:lvl3pPr marL="1143000" indent="-228600">
              <a:buFont typeface="Franklin Gothic Book" panose="020B05030201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Text	</a:t>
            </a:r>
          </a:p>
        </p:txBody>
      </p:sp>
      <p:sp>
        <p:nvSpPr>
          <p:cNvPr id="5" name="Picture Placeholder 4"/>
          <p:cNvSpPr>
            <a:spLocks noGrp="1"/>
          </p:cNvSpPr>
          <p:nvPr>
            <p:ph type="pic" sz="quarter" idx="15"/>
          </p:nvPr>
        </p:nvSpPr>
        <p:spPr>
          <a:xfrm>
            <a:off x="2032000" y="1893175"/>
            <a:ext cx="4572000" cy="4352054"/>
          </a:xfrm>
        </p:spPr>
        <p:txBody>
          <a:bodyPr>
            <a:normAutofit/>
          </a:bodyPr>
          <a:lstStyle>
            <a:lvl1pPr marL="0" indent="0">
              <a:buNone/>
              <a:defRPr sz="2000"/>
            </a:lvl1pPr>
          </a:lstStyle>
          <a:p>
            <a:endParaRPr lang="en-US" dirty="0"/>
          </a:p>
        </p:txBody>
      </p:sp>
    </p:spTree>
    <p:extLst>
      <p:ext uri="{BB962C8B-B14F-4D97-AF65-F5344CB8AC3E}">
        <p14:creationId xmlns:p14="http://schemas.microsoft.com/office/powerpoint/2010/main" val="835174510"/>
      </p:ext>
    </p:extLst>
  </p:cSld>
  <p:clrMapOvr>
    <a:masterClrMapping/>
  </p:clrMapOvr>
  <p:extLst mod="1">
    <p:ext uri="{DCECCB84-F9BA-43D5-87BE-67443E8EF086}">
      <p15:sldGuideLst xmlns:p15="http://schemas.microsoft.com/office/powerpoint/2012/main">
        <p15:guide id="1" pos="7296">
          <p15:clr>
            <a:srgbClr val="FBAE40"/>
          </p15:clr>
        </p15:guide>
        <p15:guide id="2" orient="horz" pos="288">
          <p15:clr>
            <a:srgbClr val="FBAE40"/>
          </p15:clr>
        </p15:guide>
        <p15:guide id="3" pos="4416">
          <p15:clr>
            <a:srgbClr val="FBAE40"/>
          </p15:clr>
        </p15:guide>
        <p15:guide id="4" pos="4160">
          <p15:clr>
            <a:srgbClr val="FBAE40"/>
          </p15:clr>
        </p15:guide>
        <p15:guide id="5" pos="12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e column bulle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1" y="457203"/>
            <a:ext cx="9550400" cy="1325563"/>
          </a:xfrm>
        </p:spPr>
        <p:txBody>
          <a:bodyPr/>
          <a:lstStyle>
            <a:lvl1pPr>
              <a:defRPr baseline="0">
                <a:solidFill>
                  <a:srgbClr val="2EB1D1"/>
                </a:solidFill>
                <a:latin typeface="Franklin Gothic Medium Cond" panose="020B0606030402020204" pitchFamily="34" charset="0"/>
              </a:defRPr>
            </a:lvl1pPr>
          </a:lstStyle>
          <a:p>
            <a:r>
              <a:rPr lang="en-US" dirty="0"/>
              <a:t>One column bullet slide</a:t>
            </a:r>
          </a:p>
        </p:txBody>
      </p:sp>
      <p:sp>
        <p:nvSpPr>
          <p:cNvPr id="3" name="Content Placeholder 2"/>
          <p:cNvSpPr>
            <a:spLocks noGrp="1"/>
          </p:cNvSpPr>
          <p:nvPr>
            <p:ph idx="1"/>
          </p:nvPr>
        </p:nvSpPr>
        <p:spPr>
          <a:xfrm>
            <a:off x="2032002" y="1893888"/>
            <a:ext cx="9550399" cy="4351338"/>
          </a:xfrm>
        </p:spPr>
        <p:txBody>
          <a:bodyPr>
            <a:normAutofit/>
          </a:bodyPr>
          <a:lstStyle>
            <a:lvl1pPr marL="457200" indent="-457200">
              <a:lnSpc>
                <a:spcPct val="150000"/>
              </a:lnSpc>
              <a:spcBef>
                <a:spcPts val="0"/>
              </a:spcBef>
              <a:spcAft>
                <a:spcPts val="0"/>
              </a:spcAft>
              <a:buFont typeface="Arial" panose="020B0604020202020204" pitchFamily="34" charset="0"/>
              <a:buChar char="•"/>
              <a:defRPr sz="2800" baseline="0">
                <a:solidFill>
                  <a:srgbClr val="011323"/>
                </a:solidFill>
              </a:defRPr>
            </a:lvl1pPr>
            <a:lvl2pPr marL="685800" indent="-228600">
              <a:lnSpc>
                <a:spcPct val="150000"/>
              </a:lnSpc>
              <a:spcBef>
                <a:spcPts val="0"/>
              </a:spcBef>
              <a:buFont typeface="Franklin Gothic Book" panose="020B0503020102020204" pitchFamily="34" charset="0"/>
              <a:buChar char="–"/>
              <a:defRPr>
                <a:solidFill>
                  <a:srgbClr val="011323"/>
                </a:solidFill>
              </a:defRPr>
            </a:lvl2pPr>
            <a:lvl3pPr marL="960120" indent="-228600">
              <a:lnSpc>
                <a:spcPct val="150000"/>
              </a:lnSpc>
              <a:spcBef>
                <a:spcPts val="0"/>
              </a:spcBef>
              <a:buFont typeface="Arial" panose="020B06040202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8839200" y="6356354"/>
            <a:ext cx="2743200" cy="365125"/>
          </a:xfrm>
        </p:spPr>
        <p:txBody>
          <a:bodyPr/>
          <a:lstStyle/>
          <a:p>
            <a:fld id="{158F75CD-DD96-4041-83B6-538319699DB2}" type="slidenum">
              <a:rPr lang="en-US" smtClean="0"/>
              <a:t>‹#›</a:t>
            </a:fld>
            <a:endParaRPr lang="en-US"/>
          </a:p>
        </p:txBody>
      </p:sp>
    </p:spTree>
    <p:extLst>
      <p:ext uri="{BB962C8B-B14F-4D97-AF65-F5344CB8AC3E}">
        <p14:creationId xmlns:p14="http://schemas.microsoft.com/office/powerpoint/2010/main" val="279556961"/>
      </p:ext>
    </p:extLst>
  </p:cSld>
  <p:clrMapOvr>
    <a:masterClrMapping/>
  </p:clrMapOvr>
  <p:extLst mod="1">
    <p:ext uri="{DCECCB84-F9BA-43D5-87BE-67443E8EF086}">
      <p15:sldGuideLst xmlns:p15="http://schemas.microsoft.com/office/powerpoint/2012/main">
        <p15:guide id="0" pos="7296" userDrawn="1">
          <p15:clr>
            <a:srgbClr val="FBAE40"/>
          </p15:clr>
        </p15:guide>
        <p15:guide id="1" orient="horz" pos="288" userDrawn="1">
          <p15:clr>
            <a:srgbClr val="FBAE40"/>
          </p15:clr>
        </p15:guide>
        <p15:guide id="2" pos="4416" userDrawn="1">
          <p15:clr>
            <a:srgbClr val="FBAE40"/>
          </p15:clr>
        </p15:guide>
        <p15:guide id="3" pos="4192" userDrawn="1">
          <p15:clr>
            <a:srgbClr val="FBAE40"/>
          </p15:clr>
        </p15:guide>
        <p15:guide id="4" pos="12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e column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1" y="457203"/>
            <a:ext cx="9550400" cy="1325563"/>
          </a:xfrm>
        </p:spPr>
        <p:txBody>
          <a:bodyPr/>
          <a:lstStyle>
            <a:lvl1pPr>
              <a:defRPr>
                <a:solidFill>
                  <a:srgbClr val="2EB1D1"/>
                </a:solidFill>
                <a:latin typeface="Franklin Gothic Medium Cond" panose="020B0606030402020204" pitchFamily="34" charset="0"/>
              </a:defRPr>
            </a:lvl1pPr>
          </a:lstStyle>
          <a:p>
            <a:r>
              <a:rPr lang="en-US" dirty="0"/>
              <a:t>One column text slide</a:t>
            </a:r>
          </a:p>
        </p:txBody>
      </p:sp>
      <p:sp>
        <p:nvSpPr>
          <p:cNvPr id="3" name="Content Placeholder 2"/>
          <p:cNvSpPr>
            <a:spLocks noGrp="1"/>
          </p:cNvSpPr>
          <p:nvPr>
            <p:ph idx="1" hasCustomPrompt="1"/>
          </p:nvPr>
        </p:nvSpPr>
        <p:spPr>
          <a:xfrm>
            <a:off x="2032002" y="1893888"/>
            <a:ext cx="9550399" cy="4351338"/>
          </a:xfrm>
        </p:spPr>
        <p:txBody>
          <a:bodyPr>
            <a:normAutofit/>
          </a:bodyPr>
          <a:lstStyle>
            <a:lvl1pPr marL="0" indent="0">
              <a:lnSpc>
                <a:spcPct val="100000"/>
              </a:lnSpc>
              <a:spcBef>
                <a:spcPts val="0"/>
              </a:spcBef>
              <a:spcAft>
                <a:spcPts val="0"/>
              </a:spcAft>
              <a:buFontTx/>
              <a:buNone/>
              <a:defRPr sz="2800">
                <a:solidFill>
                  <a:srgbClr val="011323"/>
                </a:solidFill>
                <a:latin typeface="+mn-lt"/>
              </a:defRPr>
            </a:lvl1pPr>
            <a:lvl2pPr marL="685800" indent="-228600">
              <a:lnSpc>
                <a:spcPct val="150000"/>
              </a:lnSpc>
              <a:spcBef>
                <a:spcPts val="0"/>
              </a:spcBef>
              <a:buFont typeface="Franklin Gothic Book" panose="020B0503020102020204" pitchFamily="34" charset="0"/>
              <a:buChar char="–"/>
              <a:defRPr>
                <a:solidFill>
                  <a:srgbClr val="011323"/>
                </a:solidFill>
              </a:defRPr>
            </a:lvl2pPr>
            <a:lvl3pPr marL="960120" indent="-228600">
              <a:lnSpc>
                <a:spcPct val="150000"/>
              </a:lnSpc>
              <a:spcBef>
                <a:spcPts val="0"/>
              </a:spcBef>
              <a:buFont typeface="Arial" panose="020B06040202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Click to edit text</a:t>
            </a:r>
          </a:p>
        </p:txBody>
      </p:sp>
      <p:sp>
        <p:nvSpPr>
          <p:cNvPr id="6" name="Slide Number Placeholder 5"/>
          <p:cNvSpPr>
            <a:spLocks noGrp="1"/>
          </p:cNvSpPr>
          <p:nvPr>
            <p:ph type="sldNum" sz="quarter" idx="12"/>
          </p:nvPr>
        </p:nvSpPr>
        <p:spPr>
          <a:xfrm>
            <a:off x="8839200" y="6356354"/>
            <a:ext cx="2743200" cy="365125"/>
          </a:xfrm>
        </p:spPr>
        <p:txBody>
          <a:bodyPr/>
          <a:lstStyle/>
          <a:p>
            <a:fld id="{158F75CD-DD96-4041-83B6-538319699DB2}" type="slidenum">
              <a:rPr lang="en-US" smtClean="0"/>
              <a:t>‹#›</a:t>
            </a:fld>
            <a:endParaRPr lang="en-US"/>
          </a:p>
        </p:txBody>
      </p:sp>
    </p:spTree>
    <p:extLst>
      <p:ext uri="{BB962C8B-B14F-4D97-AF65-F5344CB8AC3E}">
        <p14:creationId xmlns:p14="http://schemas.microsoft.com/office/powerpoint/2010/main" val="4276722159"/>
      </p:ext>
    </p:extLst>
  </p:cSld>
  <p:clrMapOvr>
    <a:masterClrMapping/>
  </p:clrMapOvr>
  <p:extLst mod="1">
    <p:ext uri="{DCECCB84-F9BA-43D5-87BE-67443E8EF086}">
      <p15:sldGuideLst xmlns:p15="http://schemas.microsoft.com/office/powerpoint/2012/main">
        <p15:guide id="0" pos="7296" userDrawn="1">
          <p15:clr>
            <a:srgbClr val="FBAE40"/>
          </p15:clr>
        </p15:guide>
        <p15:guide id="1" orient="horz" pos="288" userDrawn="1">
          <p15:clr>
            <a:srgbClr val="FBAE40"/>
          </p15:clr>
        </p15:guide>
        <p15:guide id="2" pos="4416" userDrawn="1">
          <p15:clr>
            <a:srgbClr val="FBAE40"/>
          </p15:clr>
        </p15:guide>
        <p15:guide id="3" pos="4192" userDrawn="1">
          <p15:clr>
            <a:srgbClr val="FBAE40"/>
          </p15:clr>
        </p15:guide>
        <p15:guide id="4" pos="12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column text slide blue">
    <p:bg>
      <p:bgPr>
        <a:solidFill>
          <a:srgbClr val="2EB1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1" y="457203"/>
            <a:ext cx="9550400" cy="1325563"/>
          </a:xfrm>
        </p:spPr>
        <p:txBody>
          <a:bodyPr/>
          <a:lstStyle>
            <a:lvl1pPr>
              <a:defRPr>
                <a:solidFill>
                  <a:schemeClr val="bg1"/>
                </a:solidFill>
                <a:latin typeface="Franklin Gothic Medium Cond" panose="020B0606030402020204" pitchFamily="34" charset="0"/>
              </a:defRPr>
            </a:lvl1pPr>
          </a:lstStyle>
          <a:p>
            <a:r>
              <a:rPr lang="en-US" dirty="0"/>
              <a:t>One column text blue</a:t>
            </a:r>
          </a:p>
        </p:txBody>
      </p:sp>
      <p:sp>
        <p:nvSpPr>
          <p:cNvPr id="3" name="Content Placeholder 2"/>
          <p:cNvSpPr>
            <a:spLocks noGrp="1"/>
          </p:cNvSpPr>
          <p:nvPr>
            <p:ph idx="1" hasCustomPrompt="1"/>
          </p:nvPr>
        </p:nvSpPr>
        <p:spPr>
          <a:xfrm>
            <a:off x="2032002" y="1893888"/>
            <a:ext cx="9550399" cy="4351338"/>
          </a:xfrm>
        </p:spPr>
        <p:txBody>
          <a:bodyPr>
            <a:normAutofit/>
          </a:bodyPr>
          <a:lstStyle>
            <a:lvl1pPr marL="0" indent="0">
              <a:lnSpc>
                <a:spcPct val="200000"/>
              </a:lnSpc>
              <a:spcBef>
                <a:spcPts val="0"/>
              </a:spcBef>
              <a:spcAft>
                <a:spcPts val="0"/>
              </a:spcAft>
              <a:buFontTx/>
              <a:buNone/>
              <a:defRPr sz="2800">
                <a:solidFill>
                  <a:schemeClr val="bg1"/>
                </a:solidFill>
                <a:latin typeface="+mn-lt"/>
              </a:defRPr>
            </a:lvl1pPr>
            <a:lvl2pPr marL="685800" indent="-228600">
              <a:lnSpc>
                <a:spcPct val="150000"/>
              </a:lnSpc>
              <a:spcBef>
                <a:spcPts val="0"/>
              </a:spcBef>
              <a:buFont typeface="Franklin Gothic Book" panose="020B0503020102020204" pitchFamily="34" charset="0"/>
              <a:buChar char="–"/>
              <a:defRPr>
                <a:solidFill>
                  <a:srgbClr val="011323"/>
                </a:solidFill>
              </a:defRPr>
            </a:lvl2pPr>
            <a:lvl3pPr marL="960120" indent="-228600">
              <a:lnSpc>
                <a:spcPct val="150000"/>
              </a:lnSpc>
              <a:spcBef>
                <a:spcPts val="0"/>
              </a:spcBef>
              <a:buFont typeface="Arial" panose="020B0604020202020204" pitchFamily="34" charset="0"/>
              <a:buChar char="•"/>
              <a:defRPr>
                <a:solidFill>
                  <a:srgbClr val="011323"/>
                </a:solidFill>
              </a:defRPr>
            </a:lvl3pPr>
            <a:lvl4pPr>
              <a:defRPr>
                <a:solidFill>
                  <a:srgbClr val="011323"/>
                </a:solidFill>
              </a:defRPr>
            </a:lvl4pPr>
            <a:lvl5pPr>
              <a:defRPr>
                <a:solidFill>
                  <a:srgbClr val="011323"/>
                </a:solidFill>
              </a:defRPr>
            </a:lvl5pPr>
          </a:lstStyle>
          <a:p>
            <a:pPr lvl="0"/>
            <a:r>
              <a:rPr lang="en-US" dirty="0"/>
              <a:t>Click to edit text</a:t>
            </a:r>
          </a:p>
        </p:txBody>
      </p:sp>
      <p:sp>
        <p:nvSpPr>
          <p:cNvPr id="6" name="Slide Number Placeholder 5"/>
          <p:cNvSpPr>
            <a:spLocks noGrp="1"/>
          </p:cNvSpPr>
          <p:nvPr>
            <p:ph type="sldNum" sz="quarter" idx="12"/>
          </p:nvPr>
        </p:nvSpPr>
        <p:spPr>
          <a:xfrm>
            <a:off x="8839200" y="6356354"/>
            <a:ext cx="2743200" cy="365125"/>
          </a:xfrm>
        </p:spPr>
        <p:txBody>
          <a:bodyPr/>
          <a:lstStyle/>
          <a:p>
            <a:fld id="{158F75CD-DD96-4041-83B6-538319699DB2}" type="slidenum">
              <a:rPr lang="en-US" smtClean="0"/>
              <a:t>‹#›</a:t>
            </a:fld>
            <a:endParaRPr lang="en-US"/>
          </a:p>
        </p:txBody>
      </p:sp>
    </p:spTree>
    <p:extLst>
      <p:ext uri="{BB962C8B-B14F-4D97-AF65-F5344CB8AC3E}">
        <p14:creationId xmlns:p14="http://schemas.microsoft.com/office/powerpoint/2010/main" val="3733829043"/>
      </p:ext>
    </p:extLst>
  </p:cSld>
  <p:clrMapOvr>
    <a:masterClrMapping/>
  </p:clrMapOvr>
  <p:extLst mod="1">
    <p:ext uri="{DCECCB84-F9BA-43D5-87BE-67443E8EF086}">
      <p15:sldGuideLst xmlns:p15="http://schemas.microsoft.com/office/powerpoint/2012/main">
        <p15:guide id="0" pos="7296" userDrawn="1">
          <p15:clr>
            <a:srgbClr val="FBAE40"/>
          </p15:clr>
        </p15:guide>
        <p15:guide id="1" orient="horz" pos="288" userDrawn="1">
          <p15:clr>
            <a:srgbClr val="FBAE40"/>
          </p15:clr>
        </p15:guide>
        <p15:guide id="2" pos="4416" userDrawn="1">
          <p15:clr>
            <a:srgbClr val="FBAE40"/>
          </p15:clr>
        </p15:guide>
        <p15:guide id="3" pos="4192" userDrawn="1">
          <p15:clr>
            <a:srgbClr val="FBAE40"/>
          </p15:clr>
        </p15:guide>
        <p15:guide id="4" pos="12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2CABE-68A7-4651-A616-7BD890150386}" type="datetimeFigureOut">
              <a:rPr lang="en-US" smtClean="0"/>
              <a:t>8/14/2018</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F75CD-DD96-4041-83B6-538319699DB2}" type="slidenum">
              <a:rPr lang="en-US" smtClean="0"/>
              <a:t>‹#›</a:t>
            </a:fld>
            <a:endParaRPr lang="en-US"/>
          </a:p>
        </p:txBody>
      </p:sp>
    </p:spTree>
    <p:extLst>
      <p:ext uri="{BB962C8B-B14F-4D97-AF65-F5344CB8AC3E}">
        <p14:creationId xmlns:p14="http://schemas.microsoft.com/office/powerpoint/2010/main" val="1205722700"/>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700" r:id="rId3"/>
    <p:sldLayoutId id="2147483711" r:id="rId4"/>
    <p:sldLayoutId id="2147483712" r:id="rId5"/>
    <p:sldLayoutId id="2147483713" r:id="rId6"/>
    <p:sldLayoutId id="2147483701" r:id="rId7"/>
    <p:sldLayoutId id="2147483702" r:id="rId8"/>
    <p:sldLayoutId id="2147483703" r:id="rId9"/>
    <p:sldLayoutId id="2147483704" r:id="rId10"/>
    <p:sldLayoutId id="2147483705" r:id="rId11"/>
    <p:sldLayoutId id="2147483706" r:id="rId12"/>
    <p:sldLayoutId id="2147483709" r:id="rId13"/>
    <p:sldLayoutId id="2147483710" r:id="rId14"/>
    <p:sldLayoutId id="2147483684" r:id="rId15"/>
    <p:sldLayoutId id="2147483677" r:id="rId16"/>
    <p:sldLayoutId id="2147483686" r:id="rId17"/>
    <p:sldLayoutId id="2147483687" r:id="rId18"/>
    <p:sldLayoutId id="2147483679" r:id="rId19"/>
    <p:sldLayoutId id="2147483680" r:id="rId20"/>
    <p:sldLayoutId id="2147483688" r:id="rId21"/>
    <p:sldLayoutId id="2147483689" r:id="rId22"/>
    <p:sldLayoutId id="2147483695" r:id="rId23"/>
    <p:sldLayoutId id="2147483714" r:id="rId24"/>
  </p:sldLayoutIdLst>
  <p:txStyles>
    <p:titleStyle>
      <a:lvl1pPr algn="l" defTabSz="914400" rtl="0" eaLnBrk="1" latinLnBrk="0" hangingPunct="1">
        <a:lnSpc>
          <a:spcPct val="90000"/>
        </a:lnSpc>
        <a:spcBef>
          <a:spcPct val="0"/>
        </a:spcBef>
        <a:buNone/>
        <a:defRPr sz="4400" kern="1200">
          <a:solidFill>
            <a:srgbClr val="2EB1D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azbigmedia.com/community-development-partners-opens-el-rancho-del-sol/"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cohoots.com/"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www.thenewtonphx.com/"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hyperlink" Target="http://www.livewellaz.org/"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phoenix.createsend1.com/t/r-l-ydljhjjl-l-q/" TargetMode="External"/><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LISC Phoenix</a:t>
            </a:r>
          </a:p>
        </p:txBody>
      </p:sp>
      <p:sp>
        <p:nvSpPr>
          <p:cNvPr id="3" name="Subtitle 2"/>
          <p:cNvSpPr>
            <a:spLocks noGrp="1"/>
          </p:cNvSpPr>
          <p:nvPr>
            <p:ph type="subTitle" idx="1"/>
          </p:nvPr>
        </p:nvSpPr>
        <p:spPr/>
        <p:txBody>
          <a:bodyPr/>
          <a:lstStyle/>
          <a:p>
            <a:r>
              <a:rPr lang="en-US" b="1" dirty="0"/>
              <a:t>Maricopa Family support alliance</a:t>
            </a:r>
          </a:p>
          <a:p>
            <a:r>
              <a:rPr lang="en-US" b="1" dirty="0"/>
              <a:t>August 17, 2018</a:t>
            </a:r>
          </a:p>
          <a:p>
            <a:endParaRPr lang="en-US" dirty="0"/>
          </a:p>
        </p:txBody>
      </p:sp>
    </p:spTree>
    <p:extLst>
      <p:ext uri="{BB962C8B-B14F-4D97-AF65-F5344CB8AC3E}">
        <p14:creationId xmlns:p14="http://schemas.microsoft.com/office/powerpoint/2010/main" val="1443981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256" y="915736"/>
            <a:ext cx="7024744" cy="1143000"/>
          </a:xfrm>
        </p:spPr>
        <p:txBody>
          <a:bodyPr>
            <a:normAutofit/>
          </a:bodyPr>
          <a:lstStyle/>
          <a:p>
            <a:r>
              <a:rPr lang="en-US" dirty="0"/>
              <a:t>      </a:t>
            </a:r>
          </a:p>
        </p:txBody>
      </p:sp>
      <p:sp>
        <p:nvSpPr>
          <p:cNvPr id="5" name="TextBox 4"/>
          <p:cNvSpPr txBox="1"/>
          <p:nvPr/>
        </p:nvSpPr>
        <p:spPr>
          <a:xfrm>
            <a:off x="7419474" y="2058736"/>
            <a:ext cx="2486526" cy="369332"/>
          </a:xfrm>
          <a:prstGeom prst="rect">
            <a:avLst/>
          </a:prstGeom>
          <a:noFill/>
        </p:spPr>
        <p:txBody>
          <a:bodyPr wrap="square" rtlCol="0">
            <a:spAutoFit/>
          </a:bodyPr>
          <a:lstStyle/>
          <a:p>
            <a:endParaRPr lang="en-US" dirty="0"/>
          </a:p>
        </p:txBody>
      </p:sp>
      <p:sp>
        <p:nvSpPr>
          <p:cNvPr id="3" name="TextBox 2"/>
          <p:cNvSpPr txBox="1"/>
          <p:nvPr/>
        </p:nvSpPr>
        <p:spPr>
          <a:xfrm>
            <a:off x="1157981" y="156798"/>
            <a:ext cx="7071619" cy="1323439"/>
          </a:xfrm>
          <a:prstGeom prst="rect">
            <a:avLst/>
          </a:prstGeom>
          <a:noFill/>
        </p:spPr>
        <p:txBody>
          <a:bodyPr wrap="square" rtlCol="0">
            <a:spAutoFit/>
          </a:bodyPr>
          <a:lstStyle/>
          <a:p>
            <a:endParaRPr lang="en-US" sz="3600" dirty="0"/>
          </a:p>
          <a:p>
            <a:r>
              <a:rPr lang="en-US" sz="4400" dirty="0">
                <a:solidFill>
                  <a:srgbClr val="00B0F0"/>
                </a:solidFill>
              </a:rPr>
              <a:t>Community Discussion</a:t>
            </a:r>
          </a:p>
        </p:txBody>
      </p:sp>
      <p:pic>
        <p:nvPicPr>
          <p:cNvPr id="7" name="Picture 6" descr="20150520_1722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41" y="2797075"/>
            <a:ext cx="4527020" cy="2546449"/>
          </a:xfrm>
          <a:prstGeom prst="rect">
            <a:avLst/>
          </a:prstGeom>
        </p:spPr>
      </p:pic>
      <p:pic>
        <p:nvPicPr>
          <p:cNvPr id="8" name="Picture 7" descr="20150520_19575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1999" y="3803315"/>
            <a:ext cx="4587875" cy="2580680"/>
          </a:xfrm>
          <a:prstGeom prst="rect">
            <a:avLst/>
          </a:prstGeom>
        </p:spPr>
      </p:pic>
      <p:sp>
        <p:nvSpPr>
          <p:cNvPr id="9" name="TextBox 8"/>
          <p:cNvSpPr txBox="1"/>
          <p:nvPr/>
        </p:nvSpPr>
        <p:spPr>
          <a:xfrm>
            <a:off x="1828800" y="1585913"/>
            <a:ext cx="2405917" cy="800219"/>
          </a:xfrm>
          <a:prstGeom prst="rect">
            <a:avLst/>
          </a:prstGeom>
          <a:noFill/>
        </p:spPr>
        <p:txBody>
          <a:bodyPr wrap="square" rtlCol="0">
            <a:spAutoFit/>
          </a:bodyPr>
          <a:lstStyle/>
          <a:p>
            <a:r>
              <a:rPr lang="en-US" sz="2800" dirty="0"/>
              <a:t>Social Justice</a:t>
            </a:r>
          </a:p>
          <a:p>
            <a:endParaRPr lang="en-US" dirty="0"/>
          </a:p>
        </p:txBody>
      </p:sp>
    </p:spTree>
    <p:extLst>
      <p:ext uri="{BB962C8B-B14F-4D97-AF65-F5344CB8AC3E}">
        <p14:creationId xmlns:p14="http://schemas.microsoft.com/office/powerpoint/2010/main" val="123713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48964" y="5071530"/>
            <a:ext cx="5234632" cy="965423"/>
          </a:xfrm>
          <a:prstGeom prst="rect">
            <a:avLst/>
          </a:prstGeom>
        </p:spPr>
      </p:pic>
      <p:sp>
        <p:nvSpPr>
          <p:cNvPr id="2" name="Title 1"/>
          <p:cNvSpPr>
            <a:spLocks noGrp="1"/>
          </p:cNvSpPr>
          <p:nvPr>
            <p:ph type="title"/>
          </p:nvPr>
        </p:nvSpPr>
        <p:spPr>
          <a:xfrm>
            <a:off x="1318518" y="1352128"/>
            <a:ext cx="8199723" cy="1671167"/>
          </a:xfrm>
        </p:spPr>
        <p:txBody>
          <a:bodyPr>
            <a:normAutofit/>
          </a:bodyPr>
          <a:lstStyle/>
          <a:p>
            <a:r>
              <a:rPr lang="en-US" sz="2800" dirty="0">
                <a:solidFill>
                  <a:schemeClr val="tx1"/>
                </a:solidFill>
              </a:rPr>
              <a:t>LISC Partners with the City of Phoenix on $31.5 million Grant for Edison- Eastlake</a:t>
            </a:r>
            <a:r>
              <a:rPr lang="en-US" dirty="0">
                <a:solidFill>
                  <a:schemeClr val="accent1">
                    <a:lumMod val="50000"/>
                  </a:schemeClr>
                </a:solidFill>
              </a:rPr>
              <a: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68" t="235" r="468" b="56270"/>
          <a:stretch/>
        </p:blipFill>
        <p:spPr>
          <a:xfrm>
            <a:off x="3548964" y="2756076"/>
            <a:ext cx="5234632" cy="2397647"/>
          </a:xfrm>
          <a:prstGeom prst="rect">
            <a:avLst/>
          </a:prstGeom>
        </p:spPr>
      </p:pic>
      <p:sp>
        <p:nvSpPr>
          <p:cNvPr id="3" name="TextBox 2"/>
          <p:cNvSpPr txBox="1"/>
          <p:nvPr/>
        </p:nvSpPr>
        <p:spPr>
          <a:xfrm>
            <a:off x="1318518" y="628853"/>
            <a:ext cx="6534481" cy="1446550"/>
          </a:xfrm>
          <a:prstGeom prst="rect">
            <a:avLst/>
          </a:prstGeom>
          <a:noFill/>
        </p:spPr>
        <p:txBody>
          <a:bodyPr wrap="none" rtlCol="0">
            <a:spAutoFit/>
          </a:bodyPr>
          <a:lstStyle/>
          <a:p>
            <a:r>
              <a:rPr lang="en-US" sz="4400">
                <a:solidFill>
                  <a:srgbClr val="00B0F0"/>
                </a:solidFill>
              </a:rPr>
              <a:t>Health </a:t>
            </a:r>
            <a:r>
              <a:rPr lang="en-US" sz="4400" dirty="0">
                <a:solidFill>
                  <a:srgbClr val="00B0F0"/>
                </a:solidFill>
              </a:rPr>
              <a:t>Impact Assessment</a:t>
            </a:r>
          </a:p>
          <a:p>
            <a:endParaRPr lang="en-US" sz="4400" dirty="0"/>
          </a:p>
        </p:txBody>
      </p:sp>
    </p:spTree>
    <p:extLst>
      <p:ext uri="{BB962C8B-B14F-4D97-AF65-F5344CB8AC3E}">
        <p14:creationId xmlns:p14="http://schemas.microsoft.com/office/powerpoint/2010/main" val="200639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256" y="487289"/>
            <a:ext cx="7024744" cy="1143000"/>
          </a:xfrm>
        </p:spPr>
        <p:txBody>
          <a:bodyPr>
            <a:normAutofit/>
          </a:bodyPr>
          <a:lstStyle/>
          <a:p>
            <a:r>
              <a:rPr lang="en-US" dirty="0"/>
              <a:t>      </a:t>
            </a:r>
          </a:p>
        </p:txBody>
      </p:sp>
      <p:sp>
        <p:nvSpPr>
          <p:cNvPr id="5" name="TextBox 4"/>
          <p:cNvSpPr txBox="1"/>
          <p:nvPr/>
        </p:nvSpPr>
        <p:spPr>
          <a:xfrm>
            <a:off x="7419474" y="2058736"/>
            <a:ext cx="2486526" cy="369332"/>
          </a:xfrm>
          <a:prstGeom prst="rect">
            <a:avLst/>
          </a:prstGeom>
          <a:noFill/>
        </p:spPr>
        <p:txBody>
          <a:bodyPr wrap="square" rtlCol="0">
            <a:spAutoFit/>
          </a:bodyPr>
          <a:lstStyle/>
          <a:p>
            <a:endParaRPr lang="en-US" dirty="0"/>
          </a:p>
        </p:txBody>
      </p:sp>
      <p:sp>
        <p:nvSpPr>
          <p:cNvPr id="3" name="TextBox 2"/>
          <p:cNvSpPr txBox="1"/>
          <p:nvPr/>
        </p:nvSpPr>
        <p:spPr>
          <a:xfrm>
            <a:off x="404163" y="-407703"/>
            <a:ext cx="5657110" cy="1323439"/>
          </a:xfrm>
          <a:prstGeom prst="rect">
            <a:avLst/>
          </a:prstGeom>
          <a:noFill/>
        </p:spPr>
        <p:txBody>
          <a:bodyPr wrap="square" rtlCol="0">
            <a:spAutoFit/>
          </a:bodyPr>
          <a:lstStyle/>
          <a:p>
            <a:endParaRPr lang="en-US" sz="3600" dirty="0"/>
          </a:p>
          <a:p>
            <a:r>
              <a:rPr lang="en-US" sz="4400" dirty="0">
                <a:solidFill>
                  <a:srgbClr val="00B0F0"/>
                </a:solidFill>
              </a:rPr>
              <a:t>Community Design</a:t>
            </a:r>
          </a:p>
        </p:txBody>
      </p:sp>
      <p:pic>
        <p:nvPicPr>
          <p:cNvPr id="6" name="Picture 5" descr="TOD guidebook.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987" y="915736"/>
            <a:ext cx="3955286" cy="5764482"/>
          </a:xfrm>
          <a:prstGeom prst="rect">
            <a:avLst/>
          </a:prstGeom>
        </p:spPr>
      </p:pic>
      <p:pic>
        <p:nvPicPr>
          <p:cNvPr id="7" name="Picture 6" descr="Downtown Urban summi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1940" y="1588675"/>
            <a:ext cx="3874576" cy="4797838"/>
          </a:xfrm>
          <a:prstGeom prst="rect">
            <a:avLst/>
          </a:prstGeom>
        </p:spPr>
      </p:pic>
    </p:spTree>
    <p:extLst>
      <p:ext uri="{BB962C8B-B14F-4D97-AF65-F5344CB8AC3E}">
        <p14:creationId xmlns:p14="http://schemas.microsoft.com/office/powerpoint/2010/main" val="84035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7200" dirty="0"/>
              <a:t>HOUSING</a:t>
            </a:r>
          </a:p>
        </p:txBody>
      </p:sp>
    </p:spTree>
    <p:extLst>
      <p:ext uri="{BB962C8B-B14F-4D97-AF65-F5344CB8AC3E}">
        <p14:creationId xmlns:p14="http://schemas.microsoft.com/office/powerpoint/2010/main" val="807840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7993" y="1378221"/>
            <a:ext cx="7632612" cy="2245894"/>
          </a:xfrm>
        </p:spPr>
        <p:txBody>
          <a:bodyPr>
            <a:noAutofit/>
          </a:bodyPr>
          <a:lstStyle/>
          <a:p>
            <a:r>
              <a:rPr lang="en-US" dirty="0"/>
              <a:t>High quality housing for artists and their families</a:t>
            </a:r>
          </a:p>
          <a:p>
            <a:r>
              <a:rPr lang="en-US" dirty="0"/>
              <a:t>Performance, Exhibition &amp; Educational space</a:t>
            </a:r>
          </a:p>
          <a:p>
            <a:r>
              <a:rPr lang="en-US" dirty="0"/>
              <a:t>Creative business space</a:t>
            </a:r>
          </a:p>
          <a:p>
            <a:r>
              <a:rPr lang="en-US" dirty="0"/>
              <a:t>Close proximity to MAC and Light Rail</a:t>
            </a:r>
          </a:p>
        </p:txBody>
      </p:sp>
      <p:sp>
        <p:nvSpPr>
          <p:cNvPr id="2" name="Title 1"/>
          <p:cNvSpPr>
            <a:spLocks noGrp="1"/>
          </p:cNvSpPr>
          <p:nvPr>
            <p:ph type="title"/>
          </p:nvPr>
        </p:nvSpPr>
        <p:spPr>
          <a:xfrm>
            <a:off x="1637993" y="291189"/>
            <a:ext cx="7024744" cy="1143000"/>
          </a:xfrm>
        </p:spPr>
        <p:txBody>
          <a:bodyPr>
            <a:normAutofit/>
          </a:bodyPr>
          <a:lstStyle/>
          <a:p>
            <a:r>
              <a:rPr lang="en-US" sz="4400" dirty="0">
                <a:solidFill>
                  <a:srgbClr val="00B0F0"/>
                </a:solidFill>
              </a:rPr>
              <a:t>Artspace Mesa Lofts</a:t>
            </a:r>
          </a:p>
        </p:txBody>
      </p:sp>
      <p:sp>
        <p:nvSpPr>
          <p:cNvPr id="5" name="TextBox 4"/>
          <p:cNvSpPr txBox="1"/>
          <p:nvPr/>
        </p:nvSpPr>
        <p:spPr>
          <a:xfrm>
            <a:off x="7419474" y="2058736"/>
            <a:ext cx="2486526" cy="369332"/>
          </a:xfrm>
          <a:prstGeom prst="rect">
            <a:avLst/>
          </a:prstGeom>
          <a:noFill/>
        </p:spPr>
        <p:txBody>
          <a:bodyPr wrap="square" rtlCol="0">
            <a:spAutoFit/>
          </a:bodyPr>
          <a:lstStyle/>
          <a:p>
            <a:endParaRPr lang="en-US" dirty="0"/>
          </a:p>
        </p:txBody>
      </p:sp>
      <p:pic>
        <p:nvPicPr>
          <p:cNvPr id="7" name="Picture 6" descr="mesa_rendering20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536" y="3690642"/>
            <a:ext cx="5969000" cy="3233885"/>
          </a:xfrm>
          <a:prstGeom prst="rect">
            <a:avLst/>
          </a:prstGeom>
        </p:spPr>
      </p:pic>
    </p:spTree>
    <p:extLst>
      <p:ext uri="{BB962C8B-B14F-4D97-AF65-F5344CB8AC3E}">
        <p14:creationId xmlns:p14="http://schemas.microsoft.com/office/powerpoint/2010/main" val="1442473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El Rancho del Sol</a:t>
            </a:r>
            <a:br>
              <a:rPr lang="en-US" dirty="0"/>
            </a:br>
            <a:r>
              <a:rPr lang="en-US" sz="2800" dirty="0">
                <a:solidFill>
                  <a:schemeClr val="tx1"/>
                </a:solidFill>
                <a:latin typeface="Franklin Gothic Book" panose="020B0503020102020204" pitchFamily="34" charset="0"/>
              </a:rPr>
              <a:t>Community Development Partners</a:t>
            </a:r>
          </a:p>
        </p:txBody>
      </p:sp>
      <p:sp>
        <p:nvSpPr>
          <p:cNvPr id="12" name="Content Placeholder 11"/>
          <p:cNvSpPr>
            <a:spLocks noGrp="1"/>
          </p:cNvSpPr>
          <p:nvPr>
            <p:ph idx="13"/>
          </p:nvPr>
        </p:nvSpPr>
        <p:spPr/>
        <p:txBody>
          <a:bodyPr>
            <a:normAutofit/>
          </a:bodyPr>
          <a:lstStyle/>
          <a:p>
            <a:r>
              <a:rPr lang="en-US" dirty="0"/>
              <a:t>Main St., Mesa</a:t>
            </a:r>
          </a:p>
          <a:p>
            <a:r>
              <a:rPr lang="en-US" dirty="0">
                <a:solidFill>
                  <a:srgbClr val="2EB1D1"/>
                </a:solidFill>
                <a:latin typeface="+mj-lt"/>
              </a:rPr>
              <a:t>47-unit </a:t>
            </a:r>
            <a:r>
              <a:rPr lang="en-US" dirty="0"/>
              <a:t>Affordable Housing</a:t>
            </a:r>
          </a:p>
          <a:p>
            <a:pPr lvl="0">
              <a:tabLst>
                <a:tab pos="1490663" algn="r"/>
                <a:tab pos="1603375" algn="l"/>
              </a:tabLst>
            </a:pPr>
            <a:r>
              <a:rPr lang="en-US" dirty="0">
                <a:solidFill>
                  <a:srgbClr val="2EB1D1"/>
                </a:solidFill>
                <a:latin typeface="+mj-lt"/>
              </a:rPr>
              <a:t>$	600,000	</a:t>
            </a:r>
            <a:r>
              <a:rPr lang="en-US" dirty="0"/>
              <a:t>LISC Investment</a:t>
            </a:r>
            <a:br>
              <a:rPr lang="en-US" dirty="0"/>
            </a:br>
            <a:r>
              <a:rPr lang="en-US" dirty="0">
                <a:solidFill>
                  <a:srgbClr val="2EB1D1"/>
                </a:solidFill>
                <a:latin typeface="+mj-lt"/>
              </a:rPr>
              <a:t>$	13,595,127	</a:t>
            </a:r>
            <a:r>
              <a:rPr lang="en-US" dirty="0"/>
              <a:t>Total</a:t>
            </a:r>
          </a:p>
        </p:txBody>
      </p:sp>
      <p:pic>
        <p:nvPicPr>
          <p:cNvPr id="1032" name="Picture 8" descr="https://azbigmedia.com/wp-content/uploads/2017/11/Community-Development-Partners.jpg">
            <a:hlinkClick r:id="rId3"/>
          </p:cNvPr>
          <p:cNvPicPr>
            <a:picLocks noGrp="1" noChangeAspect="1" noChangeArrowheads="1"/>
          </p:cNvPicPr>
          <p:nvPr>
            <p:ph type="pic" sz="quarter" idx="15"/>
          </p:nvPr>
        </p:nvPicPr>
        <p:blipFill rotWithShape="1">
          <a:blip r:embed="rId4">
            <a:extLst>
              <a:ext uri="{28A0092B-C50C-407E-A947-70E740481C1C}">
                <a14:useLocalDpi xmlns:a14="http://schemas.microsoft.com/office/drawing/2010/main" val="0"/>
              </a:ext>
            </a:extLst>
          </a:blip>
          <a:srcRect l="18479" r="18479"/>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14"/>
          <p:cNvSpPr>
            <a:spLocks noGrp="1"/>
          </p:cNvSpPr>
          <p:nvPr>
            <p:ph idx="14"/>
          </p:nvPr>
        </p:nvSpPr>
        <p:spPr/>
        <p:txBody>
          <a:bodyPr/>
          <a:lstStyle/>
          <a:p>
            <a:r>
              <a:rPr lang="en-US" dirty="0"/>
              <a:t>Opened November 2017</a:t>
            </a:r>
          </a:p>
        </p:txBody>
      </p:sp>
    </p:spTree>
    <p:extLst>
      <p:ext uri="{BB962C8B-B14F-4D97-AF65-F5344CB8AC3E}">
        <p14:creationId xmlns:p14="http://schemas.microsoft.com/office/powerpoint/2010/main" val="2732091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7200" dirty="0"/>
              <a:t>Economic Development</a:t>
            </a:r>
          </a:p>
        </p:txBody>
      </p:sp>
    </p:spTree>
    <p:extLst>
      <p:ext uri="{BB962C8B-B14F-4D97-AF65-F5344CB8AC3E}">
        <p14:creationId xmlns:p14="http://schemas.microsoft.com/office/powerpoint/2010/main" val="900026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Opportunity Centers (FOC)</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09130" y="1782766"/>
            <a:ext cx="5163903" cy="4351337"/>
          </a:xfrm>
        </p:spPr>
      </p:pic>
      <p:sp>
        <p:nvSpPr>
          <p:cNvPr id="5" name="TextBox 4"/>
          <p:cNvSpPr txBox="1"/>
          <p:nvPr/>
        </p:nvSpPr>
        <p:spPr>
          <a:xfrm>
            <a:off x="1165412" y="2779060"/>
            <a:ext cx="3224927" cy="1015663"/>
          </a:xfrm>
          <a:prstGeom prst="rect">
            <a:avLst/>
          </a:prstGeom>
          <a:noFill/>
        </p:spPr>
        <p:txBody>
          <a:bodyPr wrap="square" rtlCol="0">
            <a:spAutoFit/>
          </a:bodyPr>
          <a:lstStyle/>
          <a:p>
            <a:r>
              <a:rPr lang="en-US" dirty="0"/>
              <a:t>-</a:t>
            </a:r>
            <a:r>
              <a:rPr lang="en-US" sz="2000" dirty="0"/>
              <a:t>Income support</a:t>
            </a:r>
          </a:p>
          <a:p>
            <a:r>
              <a:rPr lang="en-US" sz="2000" dirty="0"/>
              <a:t>-Employment</a:t>
            </a:r>
          </a:p>
          <a:p>
            <a:r>
              <a:rPr lang="en-US" sz="2000" dirty="0"/>
              <a:t>-Financial Coaching </a:t>
            </a:r>
          </a:p>
        </p:txBody>
      </p:sp>
    </p:spTree>
    <p:extLst>
      <p:ext uri="{BB962C8B-B14F-4D97-AF65-F5344CB8AC3E}">
        <p14:creationId xmlns:p14="http://schemas.microsoft.com/office/powerpoint/2010/main" val="4048366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Phoenix Indian School Visitor Center</a:t>
            </a:r>
            <a:br>
              <a:rPr lang="en-US" dirty="0"/>
            </a:br>
            <a:r>
              <a:rPr lang="en-US" sz="2800" dirty="0">
                <a:solidFill>
                  <a:srgbClr val="011323"/>
                </a:solidFill>
                <a:latin typeface="Franklin Gothic Book" panose="020B0503020102020204" pitchFamily="34" charset="0"/>
              </a:rPr>
              <a:t>Native American Connections, City of Phoenix</a:t>
            </a:r>
          </a:p>
        </p:txBody>
      </p:sp>
      <p:sp>
        <p:nvSpPr>
          <p:cNvPr id="3" name="Text Placeholder 2"/>
          <p:cNvSpPr>
            <a:spLocks noGrp="1"/>
          </p:cNvSpPr>
          <p:nvPr>
            <p:ph idx="13"/>
          </p:nvPr>
        </p:nvSpPr>
        <p:spPr/>
        <p:txBody>
          <a:bodyPr>
            <a:normAutofit/>
          </a:bodyPr>
          <a:lstStyle/>
          <a:p>
            <a:r>
              <a:rPr lang="en-US" dirty="0"/>
              <a:t>Central &amp; Indian School, Phoenix</a:t>
            </a:r>
          </a:p>
          <a:p>
            <a:pPr>
              <a:tabLst>
                <a:tab pos="1490663" algn="r"/>
                <a:tab pos="1603375" algn="l"/>
              </a:tabLst>
            </a:pPr>
            <a:r>
              <a:rPr lang="en-US" dirty="0">
                <a:solidFill>
                  <a:srgbClr val="2EB1D1"/>
                </a:solidFill>
                <a:latin typeface="+mj-lt"/>
              </a:rPr>
              <a:t>$	250,000	</a:t>
            </a:r>
            <a:r>
              <a:rPr lang="en-US" dirty="0"/>
              <a:t>Caterpillar/LISC Grant</a:t>
            </a:r>
            <a:br>
              <a:rPr lang="en-US" dirty="0"/>
            </a:br>
            <a:r>
              <a:rPr lang="en-US" dirty="0">
                <a:solidFill>
                  <a:srgbClr val="2EB1D1"/>
                </a:solidFill>
                <a:latin typeface="+mj-lt"/>
              </a:rPr>
              <a:t>$	1,550,000	</a:t>
            </a:r>
            <a:r>
              <a:rPr lang="en-US" dirty="0"/>
              <a:t>Total Development Cost</a:t>
            </a:r>
          </a:p>
        </p:txBody>
      </p:sp>
      <p:pic>
        <p:nvPicPr>
          <p:cNvPr id="13" name="Picture Placeholder 12"/>
          <p:cNvPicPr>
            <a:picLocks noGrp="1" noChangeAspect="1"/>
          </p:cNvPicPr>
          <p:nvPr>
            <p:ph type="pic" sz="quarter" idx="15"/>
          </p:nvPr>
        </p:nvPicPr>
        <p:blipFill rotWithShape="1">
          <a:blip r:embed="rId2" cstate="print">
            <a:extLst>
              <a:ext uri="{28A0092B-C50C-407E-A947-70E740481C1C}">
                <a14:useLocalDpi xmlns:a14="http://schemas.microsoft.com/office/drawing/2010/main"/>
              </a:ext>
            </a:extLst>
          </a:blip>
          <a:srcRect l="14831" r="14831"/>
          <a:stretch/>
        </p:blipFill>
        <p:spPr>
          <a:prstGeom prst="rect">
            <a:avLst/>
          </a:prstGeom>
          <a:noFill/>
          <a:ln>
            <a:noFill/>
          </a:ln>
        </p:spPr>
      </p:pic>
      <p:sp>
        <p:nvSpPr>
          <p:cNvPr id="4" name="Content Placeholder 3"/>
          <p:cNvSpPr>
            <a:spLocks noGrp="1"/>
          </p:cNvSpPr>
          <p:nvPr>
            <p:ph idx="14"/>
          </p:nvPr>
        </p:nvSpPr>
        <p:spPr/>
        <p:txBody>
          <a:bodyPr/>
          <a:lstStyle/>
          <a:p>
            <a:r>
              <a:rPr lang="en-US" dirty="0"/>
              <a:t>Opened October 2017, </a:t>
            </a:r>
            <a:r>
              <a:rPr lang="en-US" i="1" dirty="0"/>
              <a:t>Awarded LISC 2017 Exemplary Collaborative</a:t>
            </a:r>
          </a:p>
        </p:txBody>
      </p:sp>
    </p:spTree>
    <p:extLst>
      <p:ext uri="{BB962C8B-B14F-4D97-AF65-F5344CB8AC3E}">
        <p14:creationId xmlns:p14="http://schemas.microsoft.com/office/powerpoint/2010/main" val="373525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CO+HOOTS Midtown</a:t>
            </a:r>
          </a:p>
        </p:txBody>
      </p:sp>
      <p:sp>
        <p:nvSpPr>
          <p:cNvPr id="3" name="Content Placeholder 2"/>
          <p:cNvSpPr>
            <a:spLocks noGrp="1"/>
          </p:cNvSpPr>
          <p:nvPr>
            <p:ph idx="13"/>
          </p:nvPr>
        </p:nvSpPr>
        <p:spPr/>
        <p:txBody>
          <a:bodyPr>
            <a:normAutofit/>
          </a:bodyPr>
          <a:lstStyle/>
          <a:p>
            <a:r>
              <a:rPr lang="en-US" dirty="0"/>
              <a:t>3</a:t>
            </a:r>
            <a:r>
              <a:rPr lang="en-US" baseline="30000" dirty="0"/>
              <a:t>rd</a:t>
            </a:r>
            <a:r>
              <a:rPr lang="en-US" dirty="0"/>
              <a:t> St. &amp; Indianola, Phoenix</a:t>
            </a:r>
          </a:p>
          <a:p>
            <a:r>
              <a:rPr lang="en-US" dirty="0">
                <a:solidFill>
                  <a:srgbClr val="2EB1D1"/>
                </a:solidFill>
                <a:latin typeface="+mj-lt"/>
              </a:rPr>
              <a:t>14,000-sq.-ft. </a:t>
            </a:r>
            <a:r>
              <a:rPr lang="en-US" dirty="0"/>
              <a:t>Co-work Space</a:t>
            </a:r>
          </a:p>
          <a:p>
            <a:pPr>
              <a:tabLst>
                <a:tab pos="1377950" algn="r"/>
                <a:tab pos="1490663" algn="l"/>
              </a:tabLst>
            </a:pPr>
            <a:r>
              <a:rPr lang="en-US" dirty="0">
                <a:solidFill>
                  <a:srgbClr val="2EB1D1"/>
                </a:solidFill>
                <a:latin typeface="+mj-lt"/>
              </a:rPr>
              <a:t>$	1,530,000	</a:t>
            </a:r>
            <a:r>
              <a:rPr lang="en-US" dirty="0"/>
              <a:t>LISC Investment</a:t>
            </a:r>
            <a:br>
              <a:rPr lang="en-US" dirty="0"/>
            </a:br>
            <a:r>
              <a:rPr lang="en-US" dirty="0">
                <a:solidFill>
                  <a:srgbClr val="2EB1D1"/>
                </a:solidFill>
                <a:latin typeface="+mj-lt"/>
              </a:rPr>
              <a:t>$	1,700,000	</a:t>
            </a:r>
            <a:r>
              <a:rPr lang="en-US" dirty="0"/>
              <a:t>Total Development Cost</a:t>
            </a:r>
          </a:p>
        </p:txBody>
      </p:sp>
      <p:pic>
        <p:nvPicPr>
          <p:cNvPr id="6" name="Picture Placeholder 7">
            <a:hlinkClick r:id="rId2"/>
          </p:cNvPr>
          <p:cNvPicPr>
            <a:picLocks noGrp="1" noChangeAspect="1"/>
          </p:cNvPicPr>
          <p:nvPr>
            <p:ph type="pic" sz="quarter" idx="15"/>
          </p:nvPr>
        </p:nvPicPr>
        <p:blipFill>
          <a:blip r:embed="rId3" cstate="print">
            <a:extLst>
              <a:ext uri="{28A0092B-C50C-407E-A947-70E740481C1C}">
                <a14:useLocalDpi xmlns:a14="http://schemas.microsoft.com/office/drawing/2010/main"/>
              </a:ext>
            </a:extLst>
          </a:blip>
          <a:srcRect l="24223" r="24223"/>
          <a:stretch>
            <a:fillRect/>
          </a:stretch>
        </p:blipFill>
        <p:spPr>
          <a:prstGeom prst="rect">
            <a:avLst/>
          </a:prstGeom>
          <a:noFill/>
          <a:ln>
            <a:noFill/>
          </a:ln>
        </p:spPr>
      </p:pic>
      <p:sp>
        <p:nvSpPr>
          <p:cNvPr id="5" name="Content Placeholder 4"/>
          <p:cNvSpPr>
            <a:spLocks noGrp="1"/>
          </p:cNvSpPr>
          <p:nvPr>
            <p:ph idx="14"/>
          </p:nvPr>
        </p:nvSpPr>
        <p:spPr/>
        <p:txBody>
          <a:bodyPr/>
          <a:lstStyle/>
          <a:p>
            <a:r>
              <a:rPr lang="en-US" dirty="0"/>
              <a:t>Opened September 2016</a:t>
            </a:r>
          </a:p>
        </p:txBody>
      </p:sp>
    </p:spTree>
    <p:extLst>
      <p:ext uri="{BB962C8B-B14F-4D97-AF65-F5344CB8AC3E}">
        <p14:creationId xmlns:p14="http://schemas.microsoft.com/office/powerpoint/2010/main" val="32381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9076" y="1385888"/>
            <a:ext cx="9550400" cy="5788026"/>
          </a:xfrm>
        </p:spPr>
        <p:txBody>
          <a:bodyPr>
            <a:normAutofit/>
          </a:bodyPr>
          <a:lstStyle/>
          <a:p>
            <a:r>
              <a:rPr lang="en-US" sz="2800" dirty="0">
                <a:solidFill>
                  <a:schemeClr val="tx1"/>
                </a:solidFill>
                <a:latin typeface="+mn-lt"/>
              </a:rPr>
              <a:t>Department of the Treasury non depository bank</a:t>
            </a:r>
            <a:br>
              <a:rPr lang="en-US" sz="2800" dirty="0">
                <a:solidFill>
                  <a:schemeClr val="tx1"/>
                </a:solidFill>
                <a:latin typeface="+mn-lt"/>
              </a:rPr>
            </a:br>
            <a:r>
              <a:rPr lang="en-US" sz="2800" dirty="0">
                <a:solidFill>
                  <a:schemeClr val="tx1"/>
                </a:solidFill>
                <a:latin typeface="+mn-lt"/>
              </a:rPr>
              <a:t>	</a:t>
            </a:r>
            <a:br>
              <a:rPr lang="en-US" sz="2800" dirty="0">
                <a:solidFill>
                  <a:schemeClr val="tx1"/>
                </a:solidFill>
                <a:latin typeface="+mn-lt"/>
              </a:rPr>
            </a:br>
            <a:br>
              <a:rPr lang="en-US" sz="2800" dirty="0">
                <a:solidFill>
                  <a:schemeClr val="tx1"/>
                </a:solidFill>
                <a:latin typeface="+mn-lt"/>
              </a:rPr>
            </a:br>
            <a:r>
              <a:rPr lang="en-US" sz="2800" dirty="0">
                <a:solidFill>
                  <a:schemeClr val="tx1"/>
                </a:solidFill>
                <a:latin typeface="+mn-lt"/>
              </a:rPr>
              <a:t>Grant making for non profit capacity building</a:t>
            </a:r>
            <a:br>
              <a:rPr lang="en-US" sz="2800" dirty="0">
                <a:solidFill>
                  <a:schemeClr val="tx1"/>
                </a:solidFill>
                <a:latin typeface="+mn-lt"/>
              </a:rPr>
            </a:br>
            <a:br>
              <a:rPr lang="en-US" sz="2800" dirty="0">
                <a:solidFill>
                  <a:schemeClr val="tx1"/>
                </a:solidFill>
                <a:latin typeface="+mn-lt"/>
              </a:rPr>
            </a:br>
            <a:r>
              <a:rPr lang="en-US" sz="2800" dirty="0">
                <a:solidFill>
                  <a:schemeClr val="tx1"/>
                </a:solidFill>
                <a:latin typeface="+mn-lt"/>
              </a:rPr>
              <a:t>Thought leadership</a:t>
            </a:r>
            <a:br>
              <a:rPr lang="en-US" sz="2800" dirty="0">
                <a:solidFill>
                  <a:schemeClr val="tx1"/>
                </a:solidFill>
                <a:latin typeface="+mn-lt"/>
              </a:rPr>
            </a:br>
            <a:r>
              <a:rPr lang="en-US" sz="2800" dirty="0">
                <a:solidFill>
                  <a:schemeClr val="tx1"/>
                </a:solidFill>
                <a:latin typeface="+mn-lt"/>
              </a:rPr>
              <a:t>	Community Engagement </a:t>
            </a:r>
            <a:br>
              <a:rPr lang="en-US" sz="2800" dirty="0">
                <a:solidFill>
                  <a:schemeClr val="tx1"/>
                </a:solidFill>
                <a:latin typeface="+mn-lt"/>
              </a:rPr>
            </a:br>
            <a:r>
              <a:rPr lang="en-US" sz="2800" dirty="0">
                <a:solidFill>
                  <a:schemeClr val="tx1"/>
                </a:solidFill>
                <a:latin typeface="+mn-lt"/>
              </a:rPr>
              <a:t>	Healthy Communities</a:t>
            </a:r>
            <a:br>
              <a:rPr lang="en-US" sz="2800" dirty="0">
                <a:solidFill>
                  <a:schemeClr val="tx1"/>
                </a:solidFill>
                <a:latin typeface="+mn-lt"/>
              </a:rPr>
            </a:br>
            <a:r>
              <a:rPr lang="en-US" sz="2800" dirty="0">
                <a:solidFill>
                  <a:schemeClr val="tx1"/>
                </a:solidFill>
                <a:latin typeface="+mn-lt"/>
              </a:rPr>
              <a:t>	Gentrification/Displacement</a:t>
            </a:r>
            <a:br>
              <a:rPr lang="en-US" sz="2800" dirty="0">
                <a:solidFill>
                  <a:schemeClr val="tx1"/>
                </a:solidFill>
                <a:latin typeface="+mn-lt"/>
              </a:rPr>
            </a:br>
            <a:r>
              <a:rPr lang="en-US" sz="2800" dirty="0">
                <a:solidFill>
                  <a:schemeClr val="tx1"/>
                </a:solidFill>
                <a:latin typeface="+mn-lt"/>
              </a:rPr>
              <a:t>	Economic Resilience</a:t>
            </a:r>
            <a:br>
              <a:rPr lang="en-US" sz="2800" dirty="0">
                <a:solidFill>
                  <a:schemeClr val="tx1"/>
                </a:solidFill>
                <a:latin typeface="+mn-lt"/>
              </a:rPr>
            </a:br>
            <a:endParaRPr lang="en-US" sz="2800" dirty="0">
              <a:solidFill>
                <a:schemeClr val="tx1"/>
              </a:solidFill>
              <a:latin typeface="+mn-lt"/>
            </a:endParaRPr>
          </a:p>
        </p:txBody>
      </p:sp>
      <p:sp>
        <p:nvSpPr>
          <p:cNvPr id="3" name="Title 1"/>
          <p:cNvSpPr txBox="1">
            <a:spLocks/>
          </p:cNvSpPr>
          <p:nvPr/>
        </p:nvSpPr>
        <p:spPr>
          <a:xfrm>
            <a:off x="514853" y="370439"/>
            <a:ext cx="10857998"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CDFI </a:t>
            </a:r>
            <a:r>
              <a:rPr lang="en-US" sz="3600"/>
              <a:t>(Community Development Financial Institution)</a:t>
            </a:r>
            <a:endParaRPr lang="en-US" sz="3600" dirty="0"/>
          </a:p>
        </p:txBody>
      </p:sp>
    </p:spTree>
    <p:extLst>
      <p:ext uri="{BB962C8B-B14F-4D97-AF65-F5344CB8AC3E}">
        <p14:creationId xmlns:p14="http://schemas.microsoft.com/office/powerpoint/2010/main" val="291781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Newton</a:t>
            </a:r>
            <a:br>
              <a:rPr lang="en-US" dirty="0"/>
            </a:br>
            <a:r>
              <a:rPr lang="en-US" sz="2800" dirty="0">
                <a:solidFill>
                  <a:schemeClr val="tx1"/>
                </a:solidFill>
                <a:latin typeface="Franklin Gothic Book" panose="020B0503020102020204" pitchFamily="34" charset="0"/>
              </a:rPr>
              <a:t>Venue Projects</a:t>
            </a:r>
            <a:endParaRPr lang="en-US" dirty="0">
              <a:solidFill>
                <a:schemeClr val="tx1"/>
              </a:solidFill>
              <a:latin typeface="Franklin Gothic Book" panose="020B0503020102020204" pitchFamily="34" charset="0"/>
            </a:endParaRPr>
          </a:p>
        </p:txBody>
      </p:sp>
      <p:sp>
        <p:nvSpPr>
          <p:cNvPr id="3" name="Content Placeholder 2"/>
          <p:cNvSpPr>
            <a:spLocks noGrp="1"/>
          </p:cNvSpPr>
          <p:nvPr>
            <p:ph idx="13"/>
          </p:nvPr>
        </p:nvSpPr>
        <p:spPr/>
        <p:txBody>
          <a:bodyPr/>
          <a:lstStyle/>
          <a:p>
            <a:r>
              <a:rPr lang="en-US" dirty="0"/>
              <a:t>3</a:t>
            </a:r>
            <a:r>
              <a:rPr lang="en-US" baseline="30000" dirty="0"/>
              <a:t>rd</a:t>
            </a:r>
            <a:r>
              <a:rPr lang="en-US" dirty="0"/>
              <a:t> Ave. &amp; Camelback, Phoenix</a:t>
            </a:r>
          </a:p>
          <a:p>
            <a:r>
              <a:rPr lang="en-US" dirty="0">
                <a:solidFill>
                  <a:srgbClr val="2EB1D1"/>
                </a:solidFill>
                <a:latin typeface="+mj-lt"/>
              </a:rPr>
              <a:t>18,599-sq.-ft. </a:t>
            </a:r>
            <a:r>
              <a:rPr lang="en-US" dirty="0"/>
              <a:t>Commercial</a:t>
            </a:r>
          </a:p>
          <a:p>
            <a:pPr>
              <a:tabLst>
                <a:tab pos="1490663" algn="r"/>
                <a:tab pos="1541463" algn="l"/>
              </a:tabLst>
            </a:pPr>
            <a:r>
              <a:rPr lang="en-US" dirty="0">
                <a:solidFill>
                  <a:srgbClr val="2EB1D1"/>
                </a:solidFill>
                <a:latin typeface="+mj-lt"/>
              </a:rPr>
              <a:t>$	1,287,500</a:t>
            </a:r>
            <a:r>
              <a:rPr lang="en-US" dirty="0"/>
              <a:t>	LISC Investment</a:t>
            </a:r>
            <a:br>
              <a:rPr lang="en-US" dirty="0"/>
            </a:br>
            <a:r>
              <a:rPr lang="en-US" dirty="0">
                <a:solidFill>
                  <a:srgbClr val="2EB1D1"/>
                </a:solidFill>
                <a:latin typeface="+mj-lt"/>
              </a:rPr>
              <a:t>$	3,831,870	</a:t>
            </a:r>
            <a:r>
              <a:rPr lang="en-US" dirty="0"/>
              <a:t>Total Development Cost</a:t>
            </a:r>
          </a:p>
        </p:txBody>
      </p:sp>
      <p:pic>
        <p:nvPicPr>
          <p:cNvPr id="5124" name="Picture 4" descr="https://dl.boxcloud.com/api/2.0/internal_files/240325777905/versions/253525409009/representations/jpg_paged_2048x2048/content/1.jpg?access_token=1!hljyQc5n8aSeTxkT2RSjm1UOaydairX4u-TUQDlmJprz8B6SZZDQroYytydrEnP20Ur5uWuZAN2oKzkdsxt0O6Jcg_u34Fmu8_I0zrzya7AjsGIJQ8lsaNjkS_Q2AXR3tyUWMh5ZLKoopE5fczTGJ0tyHyYjyaW2Gz_OtODBAepzFbd8RbcIKkkduXNarb1eEWZ1CnVZ7jsANh3-FN0GN8M5rtNXzppt05dRv1E0i0pX_050hmjn6DC01RNU5nehXZZ_kAh8ERSH0pwLMlBCv4FLXXr25n0_xHPBHv8wQn8gkd6xuPnVbM4L7l-uclqwSLk17h-AHyTGa7odS5AVOArlcXw6iBnsW39qmG6pUn2lY_ABwCK2O1R2rO0jsLmKINZb2SlQZomf-5AdOA..&amp;box_client_name=box-content-preview&amp;box_client_version=1.19.1">
            <a:hlinkClick r:id="rId3"/>
          </p:cNvPr>
          <p:cNvPicPr>
            <a:picLocks noGrp="1" noChangeAspect="1" noChangeArrowheads="1"/>
          </p:cNvPicPr>
          <p:nvPr>
            <p:ph type="pic" sz="quarter" idx="15"/>
          </p:nvPr>
        </p:nvPicPr>
        <p:blipFill rotWithShape="1">
          <a:blip r:embed="rId4" cstate="print">
            <a:extLst>
              <a:ext uri="{28A0092B-C50C-407E-A947-70E740481C1C}">
                <a14:useLocalDpi xmlns:a14="http://schemas.microsoft.com/office/drawing/2010/main" val="0"/>
              </a:ext>
            </a:extLst>
          </a:blip>
          <a:srcRect l="14999" r="14999"/>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p:txBody>
          <a:bodyPr/>
          <a:lstStyle/>
          <a:p>
            <a:r>
              <a:rPr lang="en-US" dirty="0"/>
              <a:t>Opened 2014</a:t>
            </a:r>
          </a:p>
        </p:txBody>
      </p:sp>
    </p:spTree>
    <p:extLst>
      <p:ext uri="{BB962C8B-B14F-4D97-AF65-F5344CB8AC3E}">
        <p14:creationId xmlns:p14="http://schemas.microsoft.com/office/powerpoint/2010/main" val="252412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9600" dirty="0"/>
              <a:t>Healthy Communities </a:t>
            </a:r>
          </a:p>
        </p:txBody>
      </p:sp>
    </p:spTree>
    <p:extLst>
      <p:ext uri="{BB962C8B-B14F-4D97-AF65-F5344CB8AC3E}">
        <p14:creationId xmlns:p14="http://schemas.microsoft.com/office/powerpoint/2010/main" val="3096419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Mountain Park Health Center Tempe Clinic</a:t>
            </a:r>
            <a:br>
              <a:rPr lang="en-US" sz="3600" dirty="0"/>
            </a:br>
            <a:r>
              <a:rPr lang="en-US" sz="2800" dirty="0">
                <a:solidFill>
                  <a:srgbClr val="011323"/>
                </a:solidFill>
                <a:latin typeface="Franklin Gothic Book" panose="020B0503020102020204" pitchFamily="34" charset="0"/>
              </a:rPr>
              <a:t>Mountain Park Health Center, Healthy Futures Fund </a:t>
            </a:r>
          </a:p>
        </p:txBody>
      </p:sp>
      <p:sp>
        <p:nvSpPr>
          <p:cNvPr id="3" name="Text Placeholder 2"/>
          <p:cNvSpPr>
            <a:spLocks noGrp="1"/>
          </p:cNvSpPr>
          <p:nvPr>
            <p:ph idx="13"/>
          </p:nvPr>
        </p:nvSpPr>
        <p:spPr/>
        <p:txBody>
          <a:bodyPr>
            <a:normAutofit/>
          </a:bodyPr>
          <a:lstStyle/>
          <a:p>
            <a:r>
              <a:rPr lang="en-US" dirty="0"/>
              <a:t>Broadway &amp; McClintock, Tempe</a:t>
            </a:r>
          </a:p>
          <a:p>
            <a:r>
              <a:rPr lang="en-US" dirty="0">
                <a:solidFill>
                  <a:srgbClr val="2EB1D1"/>
                </a:solidFill>
                <a:latin typeface="+mj-lt"/>
              </a:rPr>
              <a:t>32,000-sq.-ft.</a:t>
            </a:r>
            <a:r>
              <a:rPr lang="en-US" dirty="0"/>
              <a:t> Federally Qualified Health Center</a:t>
            </a:r>
          </a:p>
          <a:p>
            <a:pPr>
              <a:tabLst>
                <a:tab pos="1490663" algn="r"/>
                <a:tab pos="1603375" algn="l"/>
              </a:tabLst>
            </a:pPr>
            <a:r>
              <a:rPr lang="en-US" dirty="0">
                <a:solidFill>
                  <a:srgbClr val="2EB1D1"/>
                </a:solidFill>
                <a:latin typeface="+mj-lt"/>
              </a:rPr>
              <a:t>$	13,650,000	</a:t>
            </a:r>
            <a:r>
              <a:rPr lang="en-US" dirty="0"/>
              <a:t>LISC Investment</a:t>
            </a:r>
            <a:br>
              <a:rPr lang="en-US" dirty="0"/>
            </a:br>
            <a:r>
              <a:rPr lang="en-US" dirty="0">
                <a:solidFill>
                  <a:srgbClr val="2EB1D1"/>
                </a:solidFill>
                <a:latin typeface="+mj-lt"/>
              </a:rPr>
              <a:t>$	15,400,000	</a:t>
            </a:r>
            <a:r>
              <a:rPr lang="en-US" dirty="0"/>
              <a:t>Total Development Cost</a:t>
            </a:r>
          </a:p>
          <a:p>
            <a:endParaRPr lang="en-US" sz="1200" dirty="0"/>
          </a:p>
          <a:p>
            <a:r>
              <a:rPr lang="en-US" sz="1200" dirty="0"/>
              <a:t>The project enabled MPHC to relocate and expand an existing health clinic to meet growing demand for its medical services. The new facility is three times larger than the former clinic, serving an additional 13,000 patients per year. </a:t>
            </a:r>
          </a:p>
        </p:txBody>
      </p:sp>
      <p:pic>
        <p:nvPicPr>
          <p:cNvPr id="12" name="Picture Placeholder 11"/>
          <p:cNvPicPr>
            <a:picLocks noGrp="1" noChangeAspect="1"/>
          </p:cNvPicPr>
          <p:nvPr>
            <p:ph type="pic" sz="quarter" idx="15"/>
          </p:nvPr>
        </p:nvPicPr>
        <p:blipFill rotWithShape="1">
          <a:blip r:embed="rId2" cstate="print">
            <a:extLst>
              <a:ext uri="{28A0092B-C50C-407E-A947-70E740481C1C}">
                <a14:useLocalDpi xmlns:a14="http://schemas.microsoft.com/office/drawing/2010/main"/>
              </a:ext>
            </a:extLst>
          </a:blip>
          <a:srcRect l="10598" r="10598"/>
          <a:stretch/>
        </p:blipFill>
        <p:spPr>
          <a:prstGeom prst="rect">
            <a:avLst/>
          </a:prstGeom>
          <a:noFill/>
          <a:ln>
            <a:noFill/>
          </a:ln>
        </p:spPr>
      </p:pic>
      <p:sp>
        <p:nvSpPr>
          <p:cNvPr id="4" name="Content Placeholder 3"/>
          <p:cNvSpPr>
            <a:spLocks noGrp="1"/>
          </p:cNvSpPr>
          <p:nvPr>
            <p:ph idx="14"/>
          </p:nvPr>
        </p:nvSpPr>
        <p:spPr/>
        <p:txBody>
          <a:bodyPr/>
          <a:lstStyle/>
          <a:p>
            <a:r>
              <a:rPr lang="en-US" dirty="0"/>
              <a:t>Opened 2017, </a:t>
            </a:r>
            <a:r>
              <a:rPr lang="en-US" i="1" dirty="0"/>
              <a:t>Awarded LISC 2017 Exemplary Project</a:t>
            </a:r>
          </a:p>
        </p:txBody>
      </p:sp>
    </p:spTree>
    <p:extLst>
      <p:ext uri="{BB962C8B-B14F-4D97-AF65-F5344CB8AC3E}">
        <p14:creationId xmlns:p14="http://schemas.microsoft.com/office/powerpoint/2010/main" val="2930645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256" y="915736"/>
            <a:ext cx="7024744" cy="1143000"/>
          </a:xfrm>
        </p:spPr>
        <p:txBody>
          <a:bodyPr>
            <a:normAutofit/>
          </a:bodyPr>
          <a:lstStyle/>
          <a:p>
            <a:r>
              <a:rPr lang="en-US" dirty="0"/>
              <a:t>      </a:t>
            </a:r>
          </a:p>
        </p:txBody>
      </p:sp>
      <p:sp>
        <p:nvSpPr>
          <p:cNvPr id="5" name="TextBox 4"/>
          <p:cNvSpPr txBox="1"/>
          <p:nvPr/>
        </p:nvSpPr>
        <p:spPr>
          <a:xfrm>
            <a:off x="7419474" y="2058736"/>
            <a:ext cx="2486526" cy="369332"/>
          </a:xfrm>
          <a:prstGeom prst="rect">
            <a:avLst/>
          </a:prstGeom>
          <a:noFill/>
        </p:spPr>
        <p:txBody>
          <a:bodyPr wrap="square" rtlCol="0">
            <a:spAutoFit/>
          </a:bodyPr>
          <a:lstStyle/>
          <a:p>
            <a:endParaRPr lang="en-US" dirty="0"/>
          </a:p>
        </p:txBody>
      </p:sp>
      <p:sp>
        <p:nvSpPr>
          <p:cNvPr id="3" name="TextBox 2"/>
          <p:cNvSpPr txBox="1"/>
          <p:nvPr/>
        </p:nvSpPr>
        <p:spPr>
          <a:xfrm>
            <a:off x="2286079" y="315571"/>
            <a:ext cx="4107549" cy="1323439"/>
          </a:xfrm>
          <a:prstGeom prst="rect">
            <a:avLst/>
          </a:prstGeom>
          <a:noFill/>
        </p:spPr>
        <p:txBody>
          <a:bodyPr wrap="square" rtlCol="0">
            <a:spAutoFit/>
          </a:bodyPr>
          <a:lstStyle/>
          <a:p>
            <a:endParaRPr lang="en-US" sz="3600" dirty="0"/>
          </a:p>
          <a:p>
            <a:r>
              <a:rPr lang="en-US" sz="4400" dirty="0">
                <a:solidFill>
                  <a:srgbClr val="00B0F0"/>
                </a:solidFill>
              </a:rPr>
              <a:t>Charter schools</a:t>
            </a:r>
          </a:p>
        </p:txBody>
      </p:sp>
      <p:pic>
        <p:nvPicPr>
          <p:cNvPr id="9" name="Picture 8" descr="13507203_1105486472848900_2526521895534887760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0120" y="2943225"/>
            <a:ext cx="3882648" cy="2846943"/>
          </a:xfrm>
          <a:prstGeom prst="rect">
            <a:avLst/>
          </a:prstGeom>
        </p:spPr>
      </p:pic>
      <p:pic>
        <p:nvPicPr>
          <p:cNvPr id="11" name="Picture 10" descr="12195029_965600000170882_1630722106664472363_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4661" y="1912258"/>
            <a:ext cx="3150327" cy="3034058"/>
          </a:xfrm>
          <a:prstGeom prst="rect">
            <a:avLst/>
          </a:prstGeom>
        </p:spPr>
      </p:pic>
    </p:spTree>
    <p:extLst>
      <p:ext uri="{BB962C8B-B14F-4D97-AF65-F5344CB8AC3E}">
        <p14:creationId xmlns:p14="http://schemas.microsoft.com/office/powerpoint/2010/main" val="839772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Patina Wellness Center</a:t>
            </a:r>
            <a:br>
              <a:rPr lang="en-US" dirty="0"/>
            </a:br>
            <a:r>
              <a:rPr lang="en-US" sz="2800" dirty="0">
                <a:solidFill>
                  <a:srgbClr val="011323"/>
                </a:solidFill>
                <a:latin typeface="Franklin Gothic Book" panose="020B0503020102020204" pitchFamily="34" charset="0"/>
              </a:rPr>
              <a:t>Native American Connections</a:t>
            </a:r>
          </a:p>
        </p:txBody>
      </p:sp>
      <p:sp>
        <p:nvSpPr>
          <p:cNvPr id="3" name="Content Placeholder 2"/>
          <p:cNvSpPr>
            <a:spLocks noGrp="1"/>
          </p:cNvSpPr>
          <p:nvPr>
            <p:ph idx="13"/>
          </p:nvPr>
        </p:nvSpPr>
        <p:spPr/>
        <p:txBody>
          <a:bodyPr>
            <a:normAutofit/>
          </a:bodyPr>
          <a:lstStyle/>
          <a:p>
            <a:r>
              <a:rPr lang="en-US" dirty="0"/>
              <a:t>3</a:t>
            </a:r>
            <a:r>
              <a:rPr lang="en-US" baseline="30000" dirty="0"/>
              <a:t>rd</a:t>
            </a:r>
            <a:r>
              <a:rPr lang="en-US" dirty="0"/>
              <a:t> St. &amp; Virginia, Phoenix</a:t>
            </a:r>
          </a:p>
          <a:p>
            <a:r>
              <a:rPr lang="en-US" dirty="0">
                <a:solidFill>
                  <a:srgbClr val="2EB1D1"/>
                </a:solidFill>
              </a:rPr>
              <a:t>38,504 -sq.-ft. </a:t>
            </a:r>
            <a:r>
              <a:rPr lang="en-US" dirty="0"/>
              <a:t>Residential Treatment Facility</a:t>
            </a:r>
          </a:p>
          <a:p>
            <a:pPr>
              <a:tabLst>
                <a:tab pos="1377950" algn="r"/>
                <a:tab pos="1490663" algn="l"/>
                <a:tab pos="2743200" algn="ctr"/>
                <a:tab pos="4397375" algn="r"/>
              </a:tabLst>
            </a:pPr>
            <a:r>
              <a:rPr lang="en-US" dirty="0">
                <a:solidFill>
                  <a:srgbClr val="2EB1D1"/>
                </a:solidFill>
              </a:rPr>
              <a:t>$	1,000,000	</a:t>
            </a:r>
            <a:r>
              <a:rPr lang="en-US" dirty="0"/>
              <a:t>LISC Investment</a:t>
            </a:r>
            <a:br>
              <a:rPr lang="en-US" dirty="0"/>
            </a:br>
            <a:r>
              <a:rPr lang="en-US" dirty="0">
                <a:solidFill>
                  <a:srgbClr val="2EB1D1"/>
                </a:solidFill>
              </a:rPr>
              <a:t>$	7,237,650	</a:t>
            </a:r>
            <a:r>
              <a:rPr lang="en-US" dirty="0"/>
              <a:t>Total Development Cost</a:t>
            </a:r>
          </a:p>
          <a:p>
            <a:endParaRPr lang="en-US" sz="1200" dirty="0"/>
          </a:p>
          <a:p>
            <a:r>
              <a:rPr lang="en-US" sz="1200" dirty="0"/>
              <a:t>The Patina Wellness Center provides substance use and co-occurring treatment services focusing on the integration of mind, body, and spirit. NAC’s clinical services are holistic, strengths based, and culturally responsive. Native American traditional healing practices anchor evidence based practices to foster an empowering and supportive environment; creating a pathway to hope, wellness, and an improved quality of life. </a:t>
            </a:r>
          </a:p>
          <a:p>
            <a:endParaRPr lang="en-US" dirty="0"/>
          </a:p>
        </p:txBody>
      </p:sp>
      <p:pic>
        <p:nvPicPr>
          <p:cNvPr id="6" name="Picture Placeholder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4937" r="14937"/>
          <a:stretch/>
        </p:blipFill>
        <p:spPr/>
      </p:pic>
      <p:sp>
        <p:nvSpPr>
          <p:cNvPr id="5" name="Content Placeholder 4"/>
          <p:cNvSpPr>
            <a:spLocks noGrp="1"/>
          </p:cNvSpPr>
          <p:nvPr>
            <p:ph idx="14"/>
          </p:nvPr>
        </p:nvSpPr>
        <p:spPr/>
        <p:txBody>
          <a:bodyPr/>
          <a:lstStyle/>
          <a:p>
            <a:r>
              <a:rPr lang="en-US" dirty="0"/>
              <a:t>Opened July 2016</a:t>
            </a:r>
          </a:p>
        </p:txBody>
      </p:sp>
    </p:spTree>
    <p:extLst>
      <p:ext uri="{BB962C8B-B14F-4D97-AF65-F5344CB8AC3E}">
        <p14:creationId xmlns:p14="http://schemas.microsoft.com/office/powerpoint/2010/main" val="341172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256" y="915736"/>
            <a:ext cx="7024744" cy="1143000"/>
          </a:xfrm>
        </p:spPr>
        <p:txBody>
          <a:bodyPr>
            <a:normAutofit/>
          </a:bodyPr>
          <a:lstStyle/>
          <a:p>
            <a:r>
              <a:rPr lang="en-US" dirty="0"/>
              <a:t>      </a:t>
            </a:r>
          </a:p>
        </p:txBody>
      </p:sp>
      <p:sp>
        <p:nvSpPr>
          <p:cNvPr id="5" name="TextBox 4"/>
          <p:cNvSpPr txBox="1"/>
          <p:nvPr/>
        </p:nvSpPr>
        <p:spPr>
          <a:xfrm>
            <a:off x="7419474" y="2058736"/>
            <a:ext cx="2486526" cy="369332"/>
          </a:xfrm>
          <a:prstGeom prst="rect">
            <a:avLst/>
          </a:prstGeom>
          <a:noFill/>
        </p:spPr>
        <p:txBody>
          <a:bodyPr wrap="square" rtlCol="0">
            <a:spAutoFit/>
          </a:bodyPr>
          <a:lstStyle/>
          <a:p>
            <a:endParaRPr lang="en-US" dirty="0"/>
          </a:p>
        </p:txBody>
      </p:sp>
      <p:sp>
        <p:nvSpPr>
          <p:cNvPr id="3" name="TextBox 2"/>
          <p:cNvSpPr txBox="1"/>
          <p:nvPr/>
        </p:nvSpPr>
        <p:spPr>
          <a:xfrm>
            <a:off x="6315815" y="1115984"/>
            <a:ext cx="4107549" cy="646331"/>
          </a:xfrm>
          <a:prstGeom prst="rect">
            <a:avLst/>
          </a:prstGeom>
          <a:noFill/>
        </p:spPr>
        <p:txBody>
          <a:bodyPr wrap="square" rtlCol="0">
            <a:spAutoFit/>
          </a:bodyPr>
          <a:lstStyle/>
          <a:p>
            <a:endParaRPr lang="en-US" sz="3600" dirty="0"/>
          </a:p>
        </p:txBody>
      </p:sp>
      <p:sp>
        <p:nvSpPr>
          <p:cNvPr id="6" name="Rectangle 5"/>
          <p:cNvSpPr/>
          <p:nvPr/>
        </p:nvSpPr>
        <p:spPr>
          <a:xfrm>
            <a:off x="2375721" y="1115984"/>
            <a:ext cx="7880188" cy="4401205"/>
          </a:xfrm>
          <a:prstGeom prst="rect">
            <a:avLst/>
          </a:prstGeom>
        </p:spPr>
        <p:txBody>
          <a:bodyPr wrap="square">
            <a:spAutoFit/>
          </a:bodyPr>
          <a:lstStyle/>
          <a:p>
            <a:r>
              <a:rPr lang="en-US" sz="2800" i="1" dirty="0"/>
              <a:t>“A healthy community is one where people have the opportunity to make healthy choices, in environments that are safe, and designed to promote health. Factors that influence health range from early childhood education to quality housing and jobs, and include many other areas of community development such as financial inclusion, access to health clinics, sustainable energy and transportation.”</a:t>
            </a:r>
          </a:p>
          <a:p>
            <a:r>
              <a:rPr lang="en-US" sz="2800" i="1" dirty="0"/>
              <a:t>— Build Healthy Places Network</a:t>
            </a:r>
            <a:endParaRPr lang="en-US" sz="2800" dirty="0"/>
          </a:p>
        </p:txBody>
      </p:sp>
    </p:spTree>
    <p:extLst>
      <p:ext uri="{BB962C8B-B14F-4D97-AF65-F5344CB8AC3E}">
        <p14:creationId xmlns:p14="http://schemas.microsoft.com/office/powerpoint/2010/main" val="1411471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5861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2" y="642938"/>
            <a:ext cx="9550400" cy="1312302"/>
          </a:xfrm>
        </p:spPr>
        <p:txBody>
          <a:bodyPr>
            <a:normAutofit/>
          </a:bodyPr>
          <a:lstStyle/>
          <a:p>
            <a:r>
              <a:rPr lang="en-US" dirty="0"/>
              <a:t>LISC Phoenix</a:t>
            </a:r>
          </a:p>
        </p:txBody>
      </p:sp>
      <p:sp>
        <p:nvSpPr>
          <p:cNvPr id="3" name="Subtitle 2"/>
          <p:cNvSpPr>
            <a:spLocks noGrp="1"/>
          </p:cNvSpPr>
          <p:nvPr>
            <p:ph type="subTitle" idx="1"/>
          </p:nvPr>
        </p:nvSpPr>
        <p:spPr>
          <a:xfrm>
            <a:off x="1489075" y="2114550"/>
            <a:ext cx="9550400" cy="3886200"/>
          </a:xfrm>
        </p:spPr>
        <p:txBody>
          <a:bodyPr>
            <a:normAutofit lnSpcReduction="10000"/>
          </a:bodyPr>
          <a:lstStyle/>
          <a:p>
            <a:r>
              <a:rPr lang="en-US" dirty="0">
                <a:solidFill>
                  <a:schemeClr val="tx1"/>
                </a:solidFill>
              </a:rPr>
              <a:t>Transit Oriented Development Focus</a:t>
            </a:r>
          </a:p>
          <a:p>
            <a:br>
              <a:rPr lang="en-US" dirty="0">
                <a:solidFill>
                  <a:schemeClr val="tx1"/>
                </a:solidFill>
              </a:rPr>
            </a:br>
            <a:r>
              <a:rPr lang="en-US" dirty="0">
                <a:solidFill>
                  <a:schemeClr val="tx1"/>
                </a:solidFill>
              </a:rPr>
              <a:t>	-Affordable housing (Zero to 3000 units on the Rail)</a:t>
            </a:r>
          </a:p>
          <a:p>
            <a:br>
              <a:rPr lang="en-US" dirty="0">
                <a:solidFill>
                  <a:schemeClr val="tx1"/>
                </a:solidFill>
              </a:rPr>
            </a:br>
            <a:r>
              <a:rPr lang="en-US" dirty="0">
                <a:solidFill>
                  <a:schemeClr val="tx1"/>
                </a:solidFill>
              </a:rPr>
              <a:t>	-Economic Development </a:t>
            </a:r>
          </a:p>
          <a:p>
            <a:r>
              <a:rPr lang="en-US" dirty="0">
                <a:solidFill>
                  <a:schemeClr val="tx1"/>
                </a:solidFill>
              </a:rPr>
              <a:t>		-Commercial Corridors </a:t>
            </a:r>
            <a:br>
              <a:rPr lang="en-US" dirty="0">
                <a:solidFill>
                  <a:schemeClr val="tx1"/>
                </a:solidFill>
              </a:rPr>
            </a:br>
            <a:r>
              <a:rPr lang="en-US" dirty="0">
                <a:solidFill>
                  <a:schemeClr val="tx1"/>
                </a:solidFill>
              </a:rPr>
              <a:t>		-Financial Opportunity Centers (Workforce)</a:t>
            </a:r>
          </a:p>
          <a:p>
            <a:br>
              <a:rPr lang="en-US" dirty="0">
                <a:solidFill>
                  <a:schemeClr val="tx1"/>
                </a:solidFill>
              </a:rPr>
            </a:br>
            <a:r>
              <a:rPr lang="en-US" dirty="0">
                <a:solidFill>
                  <a:schemeClr val="tx1"/>
                </a:solidFill>
              </a:rPr>
              <a:t>	-Healthy Communities</a:t>
            </a:r>
          </a:p>
        </p:txBody>
      </p:sp>
    </p:spTree>
    <p:extLst>
      <p:ext uri="{BB962C8B-B14F-4D97-AF65-F5344CB8AC3E}">
        <p14:creationId xmlns:p14="http://schemas.microsoft.com/office/powerpoint/2010/main" val="2079934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700" y="1544535"/>
            <a:ext cx="7839914" cy="3576053"/>
          </a:xfrm>
        </p:spPr>
        <p:txBody>
          <a:bodyPr>
            <a:normAutofit/>
          </a:bodyPr>
          <a:lstStyle/>
          <a:p>
            <a:r>
              <a:rPr lang="en-US" dirty="0"/>
              <a:t>      Determinants of Health</a:t>
            </a:r>
          </a:p>
        </p:txBody>
      </p:sp>
      <p:sp>
        <p:nvSpPr>
          <p:cNvPr id="2" name="Title 1"/>
          <p:cNvSpPr>
            <a:spLocks noGrp="1"/>
          </p:cNvSpPr>
          <p:nvPr>
            <p:ph type="title"/>
          </p:nvPr>
        </p:nvSpPr>
        <p:spPr>
          <a:xfrm>
            <a:off x="774700" y="1154523"/>
            <a:ext cx="9550400" cy="780024"/>
          </a:xfrm>
        </p:spPr>
        <p:txBody>
          <a:bodyPr>
            <a:noAutofit/>
          </a:bodyPr>
          <a:lstStyle/>
          <a:p>
            <a:br>
              <a:rPr lang="en-US" sz="2600" dirty="0"/>
            </a:br>
            <a:endParaRPr lang="en-US" sz="2600" dirty="0"/>
          </a:p>
        </p:txBody>
      </p:sp>
      <p:pic>
        <p:nvPicPr>
          <p:cNvPr id="5" name="Content Placeholder 3"/>
          <p:cNvPicPr>
            <a:picLocks noChangeAspect="1"/>
          </p:cNvPicPr>
          <p:nvPr/>
        </p:nvPicPr>
        <p:blipFill>
          <a:blip r:embed="rId3" cstate="print"/>
          <a:stretch>
            <a:fillRect/>
          </a:stretch>
        </p:blipFill>
        <p:spPr>
          <a:xfrm rot="5400000">
            <a:off x="4892535" y="575780"/>
            <a:ext cx="3819479" cy="7317038"/>
          </a:xfrm>
          <a:prstGeom prst="rect">
            <a:avLst/>
          </a:prstGeom>
        </p:spPr>
      </p:pic>
      <p:sp>
        <p:nvSpPr>
          <p:cNvPr id="6" name="Rectangle 5"/>
          <p:cNvSpPr/>
          <p:nvPr/>
        </p:nvSpPr>
        <p:spPr>
          <a:xfrm>
            <a:off x="933449" y="375778"/>
            <a:ext cx="10125075" cy="769441"/>
          </a:xfrm>
          <a:prstGeom prst="rect">
            <a:avLst/>
          </a:prstGeom>
        </p:spPr>
        <p:txBody>
          <a:bodyPr wrap="square">
            <a:spAutoFit/>
          </a:bodyPr>
          <a:lstStyle/>
          <a:p>
            <a:r>
              <a:rPr lang="en-US" sz="4400" dirty="0">
                <a:solidFill>
                  <a:srgbClr val="00B0F0"/>
                </a:solidFill>
              </a:rPr>
              <a:t>Comprehensive Community Development</a:t>
            </a:r>
          </a:p>
        </p:txBody>
      </p:sp>
    </p:spTree>
    <p:extLst>
      <p:ext uri="{BB962C8B-B14F-4D97-AF65-F5344CB8AC3E}">
        <p14:creationId xmlns:p14="http://schemas.microsoft.com/office/powerpoint/2010/main" val="860845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01630" y="2766371"/>
            <a:ext cx="3872284" cy="2907228"/>
          </a:xfrm>
          <a:prstGeom prst="rect">
            <a:avLst/>
          </a:prstGeom>
        </p:spPr>
      </p:pic>
      <p:sp>
        <p:nvSpPr>
          <p:cNvPr id="2" name="Title 1"/>
          <p:cNvSpPr>
            <a:spLocks noGrp="1"/>
          </p:cNvSpPr>
          <p:nvPr>
            <p:ph type="title"/>
          </p:nvPr>
        </p:nvSpPr>
        <p:spPr>
          <a:xfrm>
            <a:off x="1128714" y="1557338"/>
            <a:ext cx="7481838" cy="562846"/>
          </a:xfrm>
        </p:spPr>
        <p:txBody>
          <a:bodyPr>
            <a:normAutofit fontScale="90000"/>
          </a:bodyPr>
          <a:lstStyle/>
          <a:p>
            <a:br>
              <a:rPr lang="en-US" sz="3100" dirty="0">
                <a:solidFill>
                  <a:schemeClr val="tx1"/>
                </a:solidFill>
              </a:rPr>
            </a:br>
            <a:r>
              <a:rPr lang="en-US" sz="3100" dirty="0">
                <a:solidFill>
                  <a:schemeClr val="tx1"/>
                </a:solidFill>
              </a:rPr>
              <a:t>Incubator for multi-sector collaborators </a:t>
            </a:r>
            <a:br>
              <a:rPr lang="en-US" sz="3100" dirty="0">
                <a:solidFill>
                  <a:schemeClr val="tx1"/>
                </a:solidFill>
              </a:rPr>
            </a:br>
            <a:r>
              <a:rPr lang="en-US" sz="3100" dirty="0">
                <a:solidFill>
                  <a:schemeClr val="tx1"/>
                </a:solidFill>
              </a:rPr>
              <a:t>Mini Grants</a:t>
            </a:r>
            <a:br>
              <a:rPr lang="en-US" sz="3100" b="1" dirty="0">
                <a:solidFill>
                  <a:schemeClr val="accent1">
                    <a:lumMod val="50000"/>
                  </a:schemeClr>
                </a:solidFill>
              </a:rPr>
            </a:br>
            <a:r>
              <a:rPr lang="en-US" sz="3100" dirty="0">
                <a:solidFill>
                  <a:schemeClr val="accent1">
                    <a:lumMod val="50000"/>
                  </a:schemeClr>
                </a:solidFill>
              </a:rPr>
              <a:t>	</a:t>
            </a:r>
            <a:br>
              <a:rPr lang="en-US" dirty="0">
                <a:solidFill>
                  <a:schemeClr val="accent1">
                    <a:lumMod val="50000"/>
                  </a:schemeClr>
                </a:solidFill>
              </a:rPr>
            </a:br>
            <a:endParaRPr lang="en-US" dirty="0">
              <a:solidFill>
                <a:schemeClr val="accent1">
                  <a:lumMod val="50000"/>
                </a:schemeClr>
              </a:solidFill>
            </a:endParaRPr>
          </a:p>
        </p:txBody>
      </p:sp>
      <p:pic>
        <p:nvPicPr>
          <p:cNvPr id="6" name="Picture 5"/>
          <p:cNvPicPr>
            <a:picLocks noChangeAspect="1"/>
          </p:cNvPicPr>
          <p:nvPr/>
        </p:nvPicPr>
        <p:blipFill>
          <a:blip r:embed="rId3"/>
          <a:stretch>
            <a:fillRect/>
          </a:stretch>
        </p:blipFill>
        <p:spPr>
          <a:xfrm>
            <a:off x="6527202" y="2212469"/>
            <a:ext cx="3025477" cy="1913540"/>
          </a:xfrm>
          <a:prstGeom prst="rect">
            <a:avLst/>
          </a:prstGeom>
        </p:spPr>
      </p:pic>
      <p:pic>
        <p:nvPicPr>
          <p:cNvPr id="7" name="Picture 6"/>
          <p:cNvPicPr>
            <a:picLocks noChangeAspect="1"/>
          </p:cNvPicPr>
          <p:nvPr/>
        </p:nvPicPr>
        <p:blipFill>
          <a:blip r:embed="rId4"/>
          <a:stretch>
            <a:fillRect/>
          </a:stretch>
        </p:blipFill>
        <p:spPr>
          <a:xfrm>
            <a:off x="6527203" y="4126009"/>
            <a:ext cx="3025476" cy="2271463"/>
          </a:xfrm>
          <a:prstGeom prst="rect">
            <a:avLst/>
          </a:prstGeom>
        </p:spPr>
      </p:pic>
      <p:sp>
        <p:nvSpPr>
          <p:cNvPr id="3" name="Rectangle 2"/>
          <p:cNvSpPr/>
          <p:nvPr/>
        </p:nvSpPr>
        <p:spPr>
          <a:xfrm>
            <a:off x="3537772" y="2212469"/>
            <a:ext cx="1982402" cy="369332"/>
          </a:xfrm>
          <a:prstGeom prst="rect">
            <a:avLst/>
          </a:prstGeom>
        </p:spPr>
        <p:txBody>
          <a:bodyPr wrap="none">
            <a:spAutoFit/>
          </a:bodyPr>
          <a:lstStyle/>
          <a:p>
            <a:r>
              <a:rPr lang="en-US" dirty="0">
                <a:hlinkClick r:id="rId5"/>
              </a:rPr>
              <a:t>www.livewellaz.org</a:t>
            </a:r>
            <a:endParaRPr lang="en-US" dirty="0"/>
          </a:p>
        </p:txBody>
      </p:sp>
      <p:sp>
        <p:nvSpPr>
          <p:cNvPr id="5" name="Rectangle 4"/>
          <p:cNvSpPr/>
          <p:nvPr/>
        </p:nvSpPr>
        <p:spPr>
          <a:xfrm>
            <a:off x="549465" y="491438"/>
            <a:ext cx="9848898" cy="769441"/>
          </a:xfrm>
          <a:prstGeom prst="rect">
            <a:avLst/>
          </a:prstGeom>
        </p:spPr>
        <p:txBody>
          <a:bodyPr wrap="square">
            <a:spAutoFit/>
          </a:bodyPr>
          <a:lstStyle/>
          <a:p>
            <a:r>
              <a:rPr lang="en-US" sz="4400" b="1" dirty="0">
                <a:solidFill>
                  <a:srgbClr val="00B0F0"/>
                </a:solidFill>
              </a:rPr>
              <a:t>AZ Partnership for </a:t>
            </a:r>
            <a:r>
              <a:rPr lang="en-US" sz="4400" b="1">
                <a:solidFill>
                  <a:srgbClr val="00B0F0"/>
                </a:solidFill>
              </a:rPr>
              <a:t>Healthy Communities</a:t>
            </a:r>
            <a:endParaRPr lang="en-US" sz="4400" dirty="0">
              <a:solidFill>
                <a:srgbClr val="00B0F0"/>
              </a:solidFill>
            </a:endParaRPr>
          </a:p>
        </p:txBody>
      </p:sp>
    </p:spTree>
    <p:extLst>
      <p:ext uri="{BB962C8B-B14F-4D97-AF65-F5344CB8AC3E}">
        <p14:creationId xmlns:p14="http://schemas.microsoft.com/office/powerpoint/2010/main" val="245428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0075" y="457200"/>
            <a:ext cx="10982326" cy="5788026"/>
          </a:xfrm>
        </p:spPr>
        <p:txBody>
          <a:bodyPr>
            <a:normAutofit/>
          </a:bodyPr>
          <a:lstStyle/>
          <a:p>
            <a:r>
              <a:rPr lang="en-US" sz="7200"/>
              <a:t>COMMUNITY ENGAGEMENT</a:t>
            </a:r>
            <a:endParaRPr lang="en-US" sz="7200" dirty="0"/>
          </a:p>
        </p:txBody>
      </p:sp>
    </p:spTree>
    <p:extLst>
      <p:ext uri="{BB962C8B-B14F-4D97-AF65-F5344CB8AC3E}">
        <p14:creationId xmlns:p14="http://schemas.microsoft.com/office/powerpoint/2010/main" val="173704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3066" y="2627235"/>
            <a:ext cx="6852868" cy="3387803"/>
          </a:xfrm>
        </p:spPr>
      </p:pic>
      <p:sp>
        <p:nvSpPr>
          <p:cNvPr id="2" name="Title 1"/>
          <p:cNvSpPr>
            <a:spLocks noGrp="1"/>
          </p:cNvSpPr>
          <p:nvPr>
            <p:ph type="title"/>
          </p:nvPr>
        </p:nvSpPr>
        <p:spPr>
          <a:xfrm>
            <a:off x="1085850" y="1300163"/>
            <a:ext cx="10032998" cy="891937"/>
          </a:xfrm>
        </p:spPr>
        <p:txBody>
          <a:bodyPr>
            <a:noAutofit/>
          </a:bodyPr>
          <a:lstStyle/>
          <a:p>
            <a:pPr algn="ctr"/>
            <a:r>
              <a:rPr lang="en-US" sz="2800" dirty="0">
                <a:solidFill>
                  <a:schemeClr val="tx1"/>
                </a:solidFill>
              </a:rPr>
              <a:t>The </a:t>
            </a:r>
            <a:r>
              <a:rPr lang="en-US" sz="2800" b="1" dirty="0">
                <a:solidFill>
                  <a:schemeClr val="tx1"/>
                </a:solidFill>
                <a:hlinkClick r:id="rId3"/>
              </a:rPr>
              <a:t>NFL Foundation/LISC Grassroots Program</a:t>
            </a:r>
            <a:r>
              <a:rPr lang="en-US" sz="2800" dirty="0">
                <a:solidFill>
                  <a:schemeClr val="tx1"/>
                </a:solidFill>
              </a:rPr>
              <a:t> used to renovate Tempe’s Escalante Park, including a new football field!</a:t>
            </a:r>
          </a:p>
        </p:txBody>
      </p:sp>
      <p:sp>
        <p:nvSpPr>
          <p:cNvPr id="5" name="TextBox 4"/>
          <p:cNvSpPr txBox="1"/>
          <p:nvPr/>
        </p:nvSpPr>
        <p:spPr>
          <a:xfrm>
            <a:off x="1892619" y="2717482"/>
            <a:ext cx="1388745" cy="300082"/>
          </a:xfrm>
          <a:prstGeom prst="rect">
            <a:avLst/>
          </a:prstGeom>
          <a:noFill/>
        </p:spPr>
        <p:txBody>
          <a:bodyPr wrap="square" rtlCol="0">
            <a:spAutoFit/>
          </a:bodyPr>
          <a:lstStyle/>
          <a:p>
            <a:endParaRPr lang="en-US" sz="1350" dirty="0"/>
          </a:p>
        </p:txBody>
      </p:sp>
      <p:sp>
        <p:nvSpPr>
          <p:cNvPr id="6" name="TextBox 5"/>
          <p:cNvSpPr txBox="1"/>
          <p:nvPr/>
        </p:nvSpPr>
        <p:spPr>
          <a:xfrm>
            <a:off x="673045" y="448457"/>
            <a:ext cx="3822841" cy="1046440"/>
          </a:xfrm>
          <a:prstGeom prst="rect">
            <a:avLst/>
          </a:prstGeom>
          <a:noFill/>
        </p:spPr>
        <p:txBody>
          <a:bodyPr wrap="none" rtlCol="0">
            <a:spAutoFit/>
          </a:bodyPr>
          <a:lstStyle/>
          <a:p>
            <a:r>
              <a:rPr lang="en-US" sz="4400" dirty="0">
                <a:solidFill>
                  <a:srgbClr val="00B0F0"/>
                </a:solidFill>
              </a:rPr>
              <a:t>Sports and Rec</a:t>
            </a:r>
          </a:p>
          <a:p>
            <a:endParaRPr lang="en-US" dirty="0"/>
          </a:p>
        </p:txBody>
      </p:sp>
    </p:spTree>
    <p:extLst>
      <p:ext uri="{BB962C8B-B14F-4D97-AF65-F5344CB8AC3E}">
        <p14:creationId xmlns:p14="http://schemas.microsoft.com/office/powerpoint/2010/main" val="48861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418" y="1200065"/>
            <a:ext cx="7024744" cy="769627"/>
          </a:xfrm>
        </p:spPr>
        <p:txBody>
          <a:bodyPr>
            <a:normAutofit/>
          </a:bodyPr>
          <a:lstStyle/>
          <a:p>
            <a:pPr algn="ctr"/>
            <a:r>
              <a:rPr lang="en-US" dirty="0"/>
              <a:t>  </a:t>
            </a:r>
            <a:r>
              <a:rPr lang="en-US" sz="2800" dirty="0">
                <a:solidFill>
                  <a:schemeClr val="tx1"/>
                </a:solidFill>
              </a:rPr>
              <a:t>    World Bazaar</a:t>
            </a:r>
          </a:p>
        </p:txBody>
      </p:sp>
      <p:sp>
        <p:nvSpPr>
          <p:cNvPr id="5" name="TextBox 4"/>
          <p:cNvSpPr txBox="1"/>
          <p:nvPr/>
        </p:nvSpPr>
        <p:spPr>
          <a:xfrm>
            <a:off x="7419474" y="2058736"/>
            <a:ext cx="2486526" cy="369332"/>
          </a:xfrm>
          <a:prstGeom prst="rect">
            <a:avLst/>
          </a:prstGeom>
          <a:noFill/>
        </p:spPr>
        <p:txBody>
          <a:bodyPr wrap="square" rtlCol="0">
            <a:spAutoFit/>
          </a:bodyPr>
          <a:lstStyle/>
          <a:p>
            <a:endParaRPr lang="en-US" dirty="0"/>
          </a:p>
        </p:txBody>
      </p:sp>
      <p:pic>
        <p:nvPicPr>
          <p:cNvPr id="7" name="Picture 6" descr="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724" y="2127250"/>
            <a:ext cx="2857500" cy="1905000"/>
          </a:xfrm>
          <a:prstGeom prst="rect">
            <a:avLst/>
          </a:prstGeom>
        </p:spPr>
      </p:pic>
      <p:pic>
        <p:nvPicPr>
          <p:cNvPr id="9" name="Picture 8" descr="t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7376" y="4473156"/>
            <a:ext cx="2857500" cy="1905000"/>
          </a:xfrm>
          <a:prstGeom prst="rect">
            <a:avLst/>
          </a:prstGeom>
        </p:spPr>
      </p:pic>
      <p:pic>
        <p:nvPicPr>
          <p:cNvPr id="10" name="Picture 9" descr="t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5761" y="4473156"/>
            <a:ext cx="2857500" cy="1905000"/>
          </a:xfrm>
          <a:prstGeom prst="rect">
            <a:avLst/>
          </a:prstGeom>
        </p:spPr>
      </p:pic>
      <p:pic>
        <p:nvPicPr>
          <p:cNvPr id="11" name="Picture 10" descr="th.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7441" y="2072106"/>
            <a:ext cx="2857500" cy="1905000"/>
          </a:xfrm>
          <a:prstGeom prst="rect">
            <a:avLst/>
          </a:prstGeom>
        </p:spPr>
      </p:pic>
      <p:sp>
        <p:nvSpPr>
          <p:cNvPr id="3" name="Rectangle 2"/>
          <p:cNvSpPr/>
          <p:nvPr/>
        </p:nvSpPr>
        <p:spPr>
          <a:xfrm>
            <a:off x="877427" y="430624"/>
            <a:ext cx="5466112" cy="769441"/>
          </a:xfrm>
          <a:prstGeom prst="rect">
            <a:avLst/>
          </a:prstGeom>
        </p:spPr>
        <p:txBody>
          <a:bodyPr wrap="none">
            <a:spAutoFit/>
          </a:bodyPr>
          <a:lstStyle/>
          <a:p>
            <a:r>
              <a:rPr lang="en-US" sz="4400" dirty="0">
                <a:solidFill>
                  <a:srgbClr val="00B0F0"/>
                </a:solidFill>
              </a:rPr>
              <a:t>Creative </a:t>
            </a:r>
            <a:r>
              <a:rPr lang="en-US" sz="4400" dirty="0" err="1">
                <a:solidFill>
                  <a:srgbClr val="00B0F0"/>
                </a:solidFill>
              </a:rPr>
              <a:t>Placemaking</a:t>
            </a:r>
            <a:r>
              <a:rPr lang="en-US" sz="4400" dirty="0">
                <a:solidFill>
                  <a:srgbClr val="00B0F0"/>
                </a:solidFill>
              </a:rPr>
              <a:t> </a:t>
            </a:r>
            <a:endParaRPr lang="en-US" sz="4400" dirty="0"/>
          </a:p>
        </p:txBody>
      </p:sp>
    </p:spTree>
    <p:extLst>
      <p:ext uri="{BB962C8B-B14F-4D97-AF65-F5344CB8AC3E}">
        <p14:creationId xmlns:p14="http://schemas.microsoft.com/office/powerpoint/2010/main" val="1658173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Phoenix Village  Community Charrette</a:t>
            </a:r>
            <a:br>
              <a:rPr lang="en-US" dirty="0"/>
            </a:br>
            <a:r>
              <a:rPr lang="en-US" sz="2800" dirty="0">
                <a:solidFill>
                  <a:srgbClr val="011323"/>
                </a:solidFill>
                <a:latin typeface="Franklin Gothic Book" panose="020B0503020102020204" pitchFamily="34" charset="0"/>
              </a:rPr>
              <a:t>FSL, City of Phoenix</a:t>
            </a:r>
          </a:p>
        </p:txBody>
      </p:sp>
      <p:sp>
        <p:nvSpPr>
          <p:cNvPr id="3" name="Content Placeholder 2"/>
          <p:cNvSpPr>
            <a:spLocks noGrp="1"/>
          </p:cNvSpPr>
          <p:nvPr>
            <p:ph idx="13"/>
          </p:nvPr>
        </p:nvSpPr>
        <p:spPr/>
        <p:txBody>
          <a:bodyPr/>
          <a:lstStyle/>
          <a:p>
            <a:r>
              <a:rPr lang="en-US" dirty="0"/>
              <a:t>South Phoenix Village, Phoenix</a:t>
            </a:r>
          </a:p>
          <a:p>
            <a:pPr lvl="0"/>
            <a:r>
              <a:rPr lang="en-US" dirty="0">
                <a:solidFill>
                  <a:srgbClr val="2EB1D1"/>
                </a:solidFill>
              </a:rPr>
              <a:t>121</a:t>
            </a:r>
            <a:r>
              <a:rPr lang="en-US" dirty="0"/>
              <a:t> Affordable Single Family Homes, Infill Redevelopment Project</a:t>
            </a:r>
          </a:p>
          <a:p>
            <a:pPr>
              <a:tabLst>
                <a:tab pos="1490663" algn="r"/>
                <a:tab pos="1603375" algn="l"/>
              </a:tabLst>
            </a:pPr>
            <a:r>
              <a:rPr lang="en-US" dirty="0">
                <a:solidFill>
                  <a:srgbClr val="2EB1D1"/>
                </a:solidFill>
              </a:rPr>
              <a:t>$	3,000,000	</a:t>
            </a:r>
            <a:r>
              <a:rPr lang="en-US" dirty="0"/>
              <a:t>LISC Investment</a:t>
            </a:r>
            <a:br>
              <a:rPr lang="en-US" dirty="0"/>
            </a:br>
            <a:r>
              <a:rPr lang="en-US" dirty="0">
                <a:solidFill>
                  <a:srgbClr val="2EB1D1"/>
                </a:solidFill>
              </a:rPr>
              <a:t>$	22,422,222	</a:t>
            </a:r>
            <a:r>
              <a:rPr lang="en-US" dirty="0"/>
              <a:t>Total Development Cost</a:t>
            </a:r>
          </a:p>
          <a:p>
            <a:pPr>
              <a:tabLst>
                <a:tab pos="1490663" algn="r"/>
                <a:tab pos="1603375" algn="l"/>
              </a:tabLst>
            </a:pPr>
            <a:endParaRPr lang="en-US" dirty="0"/>
          </a:p>
          <a:p>
            <a:pPr>
              <a:tabLst>
                <a:tab pos="1490663" algn="r"/>
                <a:tab pos="1603375" algn="l"/>
              </a:tabLst>
            </a:pPr>
            <a:endParaRPr lang="en-US" dirty="0"/>
          </a:p>
          <a:p>
            <a:endParaRPr lang="en-US" dirty="0"/>
          </a:p>
        </p:txBody>
      </p:sp>
      <p:pic>
        <p:nvPicPr>
          <p:cNvPr id="6" name="Picture Placeholder 5"/>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t="13228" b="13228"/>
          <a:stretch/>
        </p:blipFill>
        <p:spPr/>
      </p:pic>
      <p:sp>
        <p:nvSpPr>
          <p:cNvPr id="5" name="Content Placeholder 4"/>
          <p:cNvSpPr>
            <a:spLocks noGrp="1"/>
          </p:cNvSpPr>
          <p:nvPr>
            <p:ph idx="14"/>
          </p:nvPr>
        </p:nvSpPr>
        <p:spPr/>
        <p:txBody>
          <a:bodyPr/>
          <a:lstStyle/>
          <a:p>
            <a:r>
              <a:rPr lang="en-US" dirty="0"/>
              <a:t>Under construction</a:t>
            </a:r>
          </a:p>
        </p:txBody>
      </p:sp>
    </p:spTree>
    <p:extLst>
      <p:ext uri="{BB962C8B-B14F-4D97-AF65-F5344CB8AC3E}">
        <p14:creationId xmlns:p14="http://schemas.microsoft.com/office/powerpoint/2010/main" val="1236064706"/>
      </p:ext>
    </p:extLst>
  </p:cSld>
  <p:clrMapOvr>
    <a:masterClrMapping/>
  </p:clrMapOvr>
</p:sld>
</file>

<file path=ppt/theme/theme1.xml><?xml version="1.0" encoding="utf-8"?>
<a:theme xmlns:a="http://schemas.openxmlformats.org/drawingml/2006/main" name="LISC Theme 2017">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SC Theme 2017" id="{2CADF194-8643-446D-BAD6-87DD233373CB}" vid="{6B6BA500-9AFD-499D-A70F-A795FD5E01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1336</TotalTime>
  <Words>536</Words>
  <Application>Microsoft Office PowerPoint</Application>
  <PresentationFormat>Widescreen</PresentationFormat>
  <Paragraphs>123</Paragraphs>
  <Slides>26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Franklin Gothic Book</vt:lpstr>
      <vt:lpstr>Franklin Gothic Medium</vt:lpstr>
      <vt:lpstr>Franklin Gothic Medium Cond</vt:lpstr>
      <vt:lpstr>Microsoft Sans Serif</vt:lpstr>
      <vt:lpstr>LISC Theme 2017</vt:lpstr>
      <vt:lpstr>LISC Phoenix</vt:lpstr>
      <vt:lpstr>Department of the Treasury non depository bank    Grant making for non profit capacity building  Thought leadership  Community Engagement   Healthy Communities  Gentrification/Displacement  Economic Resilience </vt:lpstr>
      <vt:lpstr>LISC Phoenix</vt:lpstr>
      <vt:lpstr> </vt:lpstr>
      <vt:lpstr> Incubator for multi-sector collaborators  Mini Grants   </vt:lpstr>
      <vt:lpstr>COMMUNITY ENGAGEMENT</vt:lpstr>
      <vt:lpstr>The NFL Foundation/LISC Grassroots Program used to renovate Tempe’s Escalante Park, including a new football field!</vt:lpstr>
      <vt:lpstr>      World Bazaar</vt:lpstr>
      <vt:lpstr>South Phoenix Village  Community Charrette FSL, City of Phoenix</vt:lpstr>
      <vt:lpstr>      </vt:lpstr>
      <vt:lpstr>LISC Partners with the City of Phoenix on $31.5 million Grant for Edison- Eastlake!</vt:lpstr>
      <vt:lpstr>      </vt:lpstr>
      <vt:lpstr>HOUSING</vt:lpstr>
      <vt:lpstr>Artspace Mesa Lofts</vt:lpstr>
      <vt:lpstr>El Rancho del Sol Community Development Partners</vt:lpstr>
      <vt:lpstr>Economic Development</vt:lpstr>
      <vt:lpstr>Financial Opportunity Centers (FOC)</vt:lpstr>
      <vt:lpstr>Phoenix Indian School Visitor Center Native American Connections, City of Phoenix</vt:lpstr>
      <vt:lpstr>CO+HOOTS Midtown</vt:lpstr>
      <vt:lpstr>The Newton Venue Projects</vt:lpstr>
      <vt:lpstr>Healthy Communities </vt:lpstr>
      <vt:lpstr>Mountain Park Health Center Tempe Clinic Mountain Park Health Center, Healthy Futures Fund </vt:lpstr>
      <vt:lpstr>      </vt:lpstr>
      <vt:lpstr>Patina Wellness Center Native American Connections</vt:lpstr>
      <vt:lpstr>      </vt:lpstr>
      <vt:lpstr>PowerPoint Presentation</vt:lpstr>
    </vt:vector>
  </TitlesOfParts>
  <Company>LISC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Scheer</dc:creator>
  <cp:lastModifiedBy>Kristin Borns</cp:lastModifiedBy>
  <cp:revision>86</cp:revision>
  <cp:lastPrinted>2017-11-29T17:39:42Z</cp:lastPrinted>
  <dcterms:created xsi:type="dcterms:W3CDTF">2017-06-07T20:49:24Z</dcterms:created>
  <dcterms:modified xsi:type="dcterms:W3CDTF">2018-08-14T23:05:42Z</dcterms:modified>
</cp:coreProperties>
</file>